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emf" ContentType="image/x-emf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  <p:sldMasterId id="2147483671" r:id="rId2"/>
    <p:sldMasterId id="2147483724" r:id="rId3"/>
  </p:sldMasterIdLst>
  <p:notesMasterIdLst>
    <p:notesMasterId r:id="rId4"/>
  </p:notesMasterIdLst>
  <p:sldIdLst>
    <p:sldId id="468" r:id="rId5"/>
    <p:sldId id="464" r:id="rId6"/>
    <p:sldId id="305" r:id="rId7"/>
    <p:sldId id="475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5" r:id="rId16"/>
    <p:sldId id="469" r:id="rId17"/>
    <p:sldId id="470" r:id="rId18"/>
    <p:sldId id="472" r:id="rId19"/>
    <p:sldId id="473" r:id="rId20"/>
    <p:sldId id="474" r:id="rId21"/>
    <p:sldId id="486" r:id="rId22"/>
    <p:sldId id="487" r:id="rId23"/>
    <p:sldId id="488" r:id="rId24"/>
    <p:sldId id="489" r:id="rId25"/>
    <p:sldId id="490" r:id="rId26"/>
    <p:sldId id="495" r:id="rId27"/>
    <p:sldId id="494" r:id="rId28"/>
    <p:sldId id="496" r:id="rId29"/>
    <p:sldId id="492" r:id="rId30"/>
    <p:sldId id="493" r:id="rId31"/>
    <p:sldId id="497" r:id="rId32"/>
    <p:sldId id="498" r:id="rId33"/>
    <p:sldId id="466" r:id="rId34"/>
  </p:sldIdLst>
  <p:sldSz cx="12192000" cy="6858000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3" userDrawn="1">
          <p15:clr>
            <a:srgbClr val="A4A3A4"/>
          </p15:clr>
        </p15:guide>
        <p15:guide id="2" pos="37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94660" autoAdjust="0"/>
  </p:normalViewPr>
  <p:slideViewPr>
    <p:cSldViewPr>
      <p:cViewPr varScale="1">
        <p:scale>
          <a:sx n="56" d="100"/>
          <a:sy n="56" d="100"/>
        </p:scale>
        <p:origin x="300" y="78"/>
      </p:cViewPr>
      <p:guideLst>
        <p:guide orient="horz" pos="2063"/>
        <p:guide pos="375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slide" Target="slides/slide22.xml" /><Relationship Id="rId27" Type="http://schemas.openxmlformats.org/officeDocument/2006/relationships/slide" Target="slides/slide23.xml" /><Relationship Id="rId28" Type="http://schemas.openxmlformats.org/officeDocument/2006/relationships/slide" Target="slides/slide24.xml" /><Relationship Id="rId29" Type="http://schemas.openxmlformats.org/officeDocument/2006/relationships/slide" Target="slides/slide25.xml" /><Relationship Id="rId3" Type="http://schemas.openxmlformats.org/officeDocument/2006/relationships/slideMaster" Target="slideMasters/slideMaster3.xml" /><Relationship Id="rId30" Type="http://schemas.openxmlformats.org/officeDocument/2006/relationships/slide" Target="slides/slide26.xml" /><Relationship Id="rId31" Type="http://schemas.openxmlformats.org/officeDocument/2006/relationships/slide" Target="slides/slide27.xml" /><Relationship Id="rId32" Type="http://schemas.openxmlformats.org/officeDocument/2006/relationships/slide" Target="slides/slide28.xml" /><Relationship Id="rId33" Type="http://schemas.openxmlformats.org/officeDocument/2006/relationships/slide" Target="slides/slide29.xml" /><Relationship Id="rId34" Type="http://schemas.openxmlformats.org/officeDocument/2006/relationships/slide" Target="slides/slide30.xml" /><Relationship Id="rId35" Type="http://schemas.openxmlformats.org/officeDocument/2006/relationships/tags" Target="tags/tag53.xml" /><Relationship Id="rId36" Type="http://schemas.openxmlformats.org/officeDocument/2006/relationships/presProps" Target="presProps.xml" /><Relationship Id="rId37" Type="http://schemas.openxmlformats.org/officeDocument/2006/relationships/viewProps" Target="viewProps.xml" /><Relationship Id="rId38" Type="http://schemas.openxmlformats.org/officeDocument/2006/relationships/theme" Target="theme/theme1.xml" /><Relationship Id="rId39" Type="http://schemas.openxmlformats.org/officeDocument/2006/relationships/tableStyles" Target="tableStyles.xml" /><Relationship Id="rId4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7.wmf" /><Relationship Id="rId2" Type="http://schemas.openxmlformats.org/officeDocument/2006/relationships/image" Target="../media/image18.wmf" /><Relationship Id="rId3" Type="http://schemas.openxmlformats.org/officeDocument/2006/relationships/image" Target="../media/image19.wmf" /><Relationship Id="rId4" Type="http://schemas.openxmlformats.org/officeDocument/2006/relationships/image" Target="../media/image20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2E65CC7-AAED-4C7A-B087-797E835CC27D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14F0181-54E7-4176-9E40-16B1B2EFB6AC}"/>
              </a:ext>
            </a:extLst>
          </p:cNvPr>
          <p:cNvSpPr>
            <a:spLocks noGrp="1" noChangeArrowheads="1"/>
          </p:cNvSpPr>
          <p:nvPr>
            <p:ph type="body" sz="quarter" idx="6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
第二级
第三级
第四级
第五级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A5801B1-78D4-4CDB-ABBC-042FDFAFB6F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89351975-B251-437B-A0DB-4BC6A95DA85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6D6E88F7-DAD8-4C80-9823-DAB2F4A659B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2E1D2DF4-6A73-4BDB-AEA6-7114BE418C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C6E859-5D75-49AC-8C38-FFB3C9C96F72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4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6E859-5D75-49AC-8C38-FFB3C9C96F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4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6E859-5D75-49AC-8C38-FFB3C9C96F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252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6E859-5D75-49AC-8C38-FFB3C9C96F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47886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3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3.png" /><Relationship Id="rId3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>
            <a:extLst>
              <a:ext uri="{FF2B5EF4-FFF2-40B4-BE49-F238E27FC236}">
                <a16:creationId xmlns:a16="http://schemas.microsoft.com/office/drawing/2014/main" id="{65224BE2-63B0-47D7-BCC5-555FDF74BDEE}"/>
              </a:ext>
            </a:extLst>
          </p:cNvPr>
          <p:cNvSpPr/>
          <p:nvPr/>
        </p:nvSpPr>
        <p:spPr>
          <a:xfrm rot="20700000" flipH="1">
            <a:off x="8568267" y="636589"/>
            <a:ext cx="1195917" cy="61912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>
            <a:extLst>
              <a:ext uri="{FF2B5EF4-FFF2-40B4-BE49-F238E27FC236}">
                <a16:creationId xmlns:a16="http://schemas.microsoft.com/office/drawing/2014/main" id="{D03815FA-7B6F-4E6C-9BBD-E8BA89C02416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0A5760C1-5DE3-4EC7-B059-A7D9A1484561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439A391A-EE46-43BC-96F9-C334E815B6EF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FBE45E19-AADA-4E3B-86F4-461B09AA7087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>
            <a:extLst>
              <a:ext uri="{FF2B5EF4-FFF2-40B4-BE49-F238E27FC236}">
                <a16:creationId xmlns:a16="http://schemas.microsoft.com/office/drawing/2014/main" id="{1D945C9D-1FAB-458F-B0F7-CFD4AD8C79D6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74D5CBCD-DCAD-4D93-AF4C-A92D2CB3E1E3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>
              <a:extLst>
                <a:ext uri="{FF2B5EF4-FFF2-40B4-BE49-F238E27FC236}">
                  <a16:creationId xmlns:a16="http://schemas.microsoft.com/office/drawing/2014/main" id="{E2CF0817-7CB3-429E-B6C6-E5B8AF132261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59930FF9-A272-4873-94C8-2537E654203F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id="{C585ECA8-1D57-4CFF-91BD-0D226CECA3B2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id="{87CA1E69-32CB-4B51-A560-8D006D23FAC1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id="{B518CA30-F0C8-4C8B-A6B5-4F8E0C0DCCB4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>
            <a:extLst>
              <a:ext uri="{FF2B5EF4-FFF2-40B4-BE49-F238E27FC236}">
                <a16:creationId xmlns:a16="http://schemas.microsoft.com/office/drawing/2014/main" id="{82C0CD37-5C5D-485C-AC59-3DFA0EF5E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id="{90FF449F-F816-430E-B1FE-1A5EFED70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>
            <a:extLst>
              <a:ext uri="{FF2B5EF4-FFF2-40B4-BE49-F238E27FC236}">
                <a16:creationId xmlns:a16="http://schemas.microsoft.com/office/drawing/2014/main" id="{72A31F18-F05C-4DA7-B277-599FD30E9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F5CFB-0175-4623-828E-D9717647F09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569604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DB5ACDF-78B0-47FD-9D05-2EC6BAD605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6367A1C-7324-4407-9720-638354A739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9EC49-6FEC-4581-A1F6-5948062096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E99B1A8-EDBC-4D8C-8116-F1D6E032A7C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3420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>
            <a:extLst>
              <a:ext uri="{FF2B5EF4-FFF2-40B4-BE49-F238E27FC236}">
                <a16:creationId xmlns:a16="http://schemas.microsoft.com/office/drawing/2014/main" id="{6BBA08D7-700E-4067-BEE1-9CD3967A846C}"/>
              </a:ext>
            </a:extLst>
          </p:cNvPr>
          <p:cNvSpPr/>
          <p:nvPr/>
        </p:nvSpPr>
        <p:spPr>
          <a:xfrm rot="20700000" flipH="1">
            <a:off x="8568267" y="636589"/>
            <a:ext cx="1195917" cy="61912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>
            <a:extLst>
              <a:ext uri="{FF2B5EF4-FFF2-40B4-BE49-F238E27FC236}">
                <a16:creationId xmlns:a16="http://schemas.microsoft.com/office/drawing/2014/main" id="{6FD9CAA9-943A-478F-B086-BE4A718EEB04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CDC37AE9-75CB-4A4D-A398-C44D56C65D47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DB9C09DE-03FF-4500-9A94-1A366CE23FBC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0E5920F4-7A3C-4420-BFD0-1EE879221D4C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>
            <a:extLst>
              <a:ext uri="{FF2B5EF4-FFF2-40B4-BE49-F238E27FC236}">
                <a16:creationId xmlns:a16="http://schemas.microsoft.com/office/drawing/2014/main" id="{3E701CE2-34AA-42C7-A525-3BDCB1BF3212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8E29FD89-93A4-4318-BD20-F6AEDA4F0EEB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>
              <a:extLst>
                <a:ext uri="{FF2B5EF4-FFF2-40B4-BE49-F238E27FC236}">
                  <a16:creationId xmlns:a16="http://schemas.microsoft.com/office/drawing/2014/main" id="{82FE48A4-822A-4415-BBC6-3F3DE6EE53ED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2008930B-8874-46EF-984D-3BEA544A0318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id="{AC8121BA-9FF4-4110-82DA-1C32428370DF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id="{077B7C47-670B-4A39-99A2-5947157A175C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id="{C79F25FB-20FB-4444-9CC8-C55AB63E24FE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>
            <a:extLst>
              <a:ext uri="{FF2B5EF4-FFF2-40B4-BE49-F238E27FC236}">
                <a16:creationId xmlns:a16="http://schemas.microsoft.com/office/drawing/2014/main" id="{7F277C5C-576B-46C7-B2C9-2F512D0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id="{C9B9C713-2CC5-4790-AA24-4AA41AAC6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>
            <a:extLst>
              <a:ext uri="{FF2B5EF4-FFF2-40B4-BE49-F238E27FC236}">
                <a16:creationId xmlns:a16="http://schemas.microsoft.com/office/drawing/2014/main" id="{34C1ADF3-3BC0-4AB7-8FA8-8E8C0B81A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393E8-3B64-41F6-A020-34ED64C304C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95581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547544-9518-4314-844F-CDC908B4B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87D49D-1A8B-4D90-84F5-08AE51E5B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DA2C1C-93C2-4211-98A2-6BDA2567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31FF6-5D5A-4F6B-A22E-22AEBA6D618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978462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9D95653A-F5B2-4694-B086-9AC82A84A169}"/>
              </a:ext>
            </a:extLst>
          </p:cNvPr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>
            <a:extLst>
              <a:ext uri="{FF2B5EF4-FFF2-40B4-BE49-F238E27FC236}">
                <a16:creationId xmlns:a16="http://schemas.microsoft.com/office/drawing/2014/main" id="{4881A9D3-1FE5-4886-A429-74E8612E76BA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4BB8ACBB-5744-456B-A7E2-31CD6B7904CA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4D8A1274-1FC4-44BF-BABE-DF86F5CAAAE0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F3C2CE3D-D1A1-4682-9B77-B7442B14D46E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>
            <a:extLst>
              <a:ext uri="{FF2B5EF4-FFF2-40B4-BE49-F238E27FC236}">
                <a16:creationId xmlns:a16="http://schemas.microsoft.com/office/drawing/2014/main" id="{023E26DB-0DF4-4B31-A38E-673F7D2DDD4F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BEDF2DDB-2CB7-4871-90F1-7A227F3A5E9B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5031B200-610F-4700-B7A9-81835E85B082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24EDF1DF-4AD0-4BB1-98D4-578422691F5A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id="{B6840B4F-EE86-4E8F-8D67-B70B5BE92591}"/>
              </a:ext>
            </a:extLst>
          </p:cNvPr>
          <p:cNvSpPr/>
          <p:nvPr/>
        </p:nvSpPr>
        <p:spPr>
          <a:xfrm>
            <a:off x="0" y="4883150"/>
            <a:ext cx="12192000" cy="1974850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id="{86C9DEC6-EE00-423A-A197-C0EF79FBB33C}"/>
              </a:ext>
            </a:extLst>
          </p:cNvPr>
          <p:cNvSpPr/>
          <p:nvPr/>
        </p:nvSpPr>
        <p:spPr>
          <a:xfrm>
            <a:off x="0" y="5413376"/>
            <a:ext cx="12192000" cy="1444625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id="{12C52D36-9732-4331-ACE7-BAC76F2651E2}"/>
              </a:ext>
            </a:extLst>
          </p:cNvPr>
          <p:cNvSpPr/>
          <p:nvPr/>
        </p:nvSpPr>
        <p:spPr>
          <a:xfrm>
            <a:off x="0" y="5724526"/>
            <a:ext cx="12192000" cy="1133475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>
            <a:extLst>
              <a:ext uri="{FF2B5EF4-FFF2-40B4-BE49-F238E27FC236}">
                <a16:creationId xmlns:a16="http://schemas.microsoft.com/office/drawing/2014/main" id="{0A7717A2-1CF1-4F78-948D-412992BBE292}"/>
              </a:ext>
            </a:extLst>
          </p:cNvPr>
          <p:cNvSpPr/>
          <p:nvPr/>
        </p:nvSpPr>
        <p:spPr>
          <a:xfrm rot="20700000" flipH="1">
            <a:off x="7818968" y="727075"/>
            <a:ext cx="1183217" cy="61277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>
            <a:extLst>
              <a:ext uri="{FF2B5EF4-FFF2-40B4-BE49-F238E27FC236}">
                <a16:creationId xmlns:a16="http://schemas.microsoft.com/office/drawing/2014/main" id="{B03A20C9-4BB0-4C04-9903-BA6897245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页脚占位符 4">
            <a:extLst>
              <a:ext uri="{FF2B5EF4-FFF2-40B4-BE49-F238E27FC236}">
                <a16:creationId xmlns:a16="http://schemas.microsoft.com/office/drawing/2014/main" id="{2BB2835B-F547-4EF2-BBFE-AE8710689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>
            <a:extLst>
              <a:ext uri="{FF2B5EF4-FFF2-40B4-BE49-F238E27FC236}">
                <a16:creationId xmlns:a16="http://schemas.microsoft.com/office/drawing/2014/main" id="{2C6E2867-888B-41E5-B056-30891C56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66813-968B-4758-ABE8-5623E3EAFF0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878312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BC84EB53-D793-4C81-A987-BFF048A34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991D6ED0-4079-4C6B-9D8B-D64226895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EF5D9A9D-1CD4-4367-8C75-23F28948F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11DDA-30BB-401E-BC9B-60399339322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774320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31DC3814-47F7-4DF9-A09E-EE4A5144C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162AD32D-13AA-45A9-A6BD-24A0E56A1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A5C1CBF5-19C8-4BFF-AA2F-CD5390EAD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F13FE-F82E-43C1-B6ED-6CC8EE67545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84020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>
            <a:extLst>
              <a:ext uri="{FF2B5EF4-FFF2-40B4-BE49-F238E27FC236}">
                <a16:creationId xmlns:a16="http://schemas.microsoft.com/office/drawing/2014/main" id="{C081ADA8-2BD5-4CBB-AF21-B19BBBAECE75}"/>
              </a:ext>
            </a:extLst>
          </p:cNvPr>
          <p:cNvGrpSpPr/>
          <p:nvPr/>
        </p:nvGrpSpPr>
        <p:grpSpPr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D66A63A6-2536-4D5A-80E8-66CC3D5F448B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CBAA6D65-02AC-4A7A-8D26-D4344A2BEAB4}"/>
                </a:ext>
              </a:extLst>
            </p:cNvPr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E953667C-0F46-45BF-8F8D-D1D1D5788042}"/>
                </a:ext>
              </a:extLst>
            </p:cNvPr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>
            <a:extLst>
              <a:ext uri="{FF2B5EF4-FFF2-40B4-BE49-F238E27FC236}">
                <a16:creationId xmlns:a16="http://schemas.microsoft.com/office/drawing/2014/main" id="{E04AF34C-194B-4400-90ED-CCC5C2C9F7F2}"/>
              </a:ext>
            </a:extLst>
          </p:cNvPr>
          <p:cNvGrpSpPr/>
          <p:nvPr/>
        </p:nvGrpSpPr>
        <p:grpSpPr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1BDC9A78-C4B0-450D-844F-EADE905DADAC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8D194FC7-E86A-42DD-BF89-3F0220F24A42}"/>
                </a:ext>
              </a:extLst>
            </p:cNvPr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740C6CBC-D335-4022-9A63-2177EEE1D3C1}"/>
                </a:ext>
              </a:extLst>
            </p:cNvPr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>
            <a:extLst>
              <a:ext uri="{FF2B5EF4-FFF2-40B4-BE49-F238E27FC236}">
                <a16:creationId xmlns:a16="http://schemas.microsoft.com/office/drawing/2014/main" id="{2F7997D6-6D99-4C0E-B132-E9E9D748EC2E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>
            <a:extLst>
              <a:ext uri="{FF2B5EF4-FFF2-40B4-BE49-F238E27FC236}">
                <a16:creationId xmlns:a16="http://schemas.microsoft.com/office/drawing/2014/main" id="{D2532DF4-2D07-458E-9ACC-00F553FB3FF9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>
            <a:extLst>
              <a:ext uri="{FF2B5EF4-FFF2-40B4-BE49-F238E27FC236}">
                <a16:creationId xmlns:a16="http://schemas.microsoft.com/office/drawing/2014/main" id="{9C9B08D7-54CE-4AC4-9A4B-662620B537F3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30">
            <a:extLst>
              <a:ext uri="{FF2B5EF4-FFF2-40B4-BE49-F238E27FC236}">
                <a16:creationId xmlns:a16="http://schemas.microsoft.com/office/drawing/2014/main" id="{AAE22CB0-DA1A-452B-8CC1-10CE998331E9}"/>
              </a:ext>
            </a:extLst>
          </p:cNvPr>
          <p:cNvSpPr/>
          <p:nvPr/>
        </p:nvSpPr>
        <p:spPr>
          <a:xfrm rot="20700000" flipH="1">
            <a:off x="5499100" y="1689101"/>
            <a:ext cx="1193800" cy="61912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>
            <a:extLst>
              <a:ext uri="{FF2B5EF4-FFF2-40B4-BE49-F238E27FC236}">
                <a16:creationId xmlns:a16="http://schemas.microsoft.com/office/drawing/2014/main" id="{2FBFF809-0899-4CC2-BD50-9D2BE19372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3">
            <a:extLst>
              <a:ext uri="{FF2B5EF4-FFF2-40B4-BE49-F238E27FC236}">
                <a16:creationId xmlns:a16="http://schemas.microsoft.com/office/drawing/2014/main" id="{9F90DA9E-253E-4F2B-810C-BBDB5DD828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>
            <a:extLst>
              <a:ext uri="{FF2B5EF4-FFF2-40B4-BE49-F238E27FC236}">
                <a16:creationId xmlns:a16="http://schemas.microsoft.com/office/drawing/2014/main" id="{00E82F1D-AAA8-4121-921E-66C2F0ABBC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E3B241B-4E4F-45C4-8BFA-5E220441F23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778474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188E52BC-8369-4FEF-81F3-1B9B0928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B0DE6ED0-95F7-4D25-B7FF-78A37B908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5895289B-80E2-4AE9-B51A-089A7A26F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23A83-6910-4E87-B3F7-87A6E876710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245478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D4A17E-93B2-4A5A-84CE-FEB5C27D9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1EA37BA-2A15-4774-A96E-DA31B4B48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A92171-47E7-49E4-B087-5AF2BD44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0BCF6-F1E7-4A1F-A668-A7D55796AB1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122740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6EC49C-F640-4F89-82A7-C178B489F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B9F504-5A87-4813-816E-74B3A495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2B6F9F-6AC8-4806-A6D2-17DE798C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63CE8-0456-45EE-9DAC-040EE0B1562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23446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AE52DE-8D72-4642-AF38-0708B968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639C4B-DA3B-4EE1-B308-9250B52D5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97B224-F912-4F14-9490-50FE4411E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8A7EE-E598-4310-BDE8-16546D537A5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426415"/>
      </p:ext>
    </p:extLst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A2A8E50-A0DE-4DDB-A358-E9B125E97B8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6BABA-4719-4DF2-9E6A-43DC7606982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E59639A-2E44-4D68-A1F0-64E0AFEECB3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F6688A9-7B06-4280-8CC4-FCF444B6612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031194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840970998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id="{EFDBA3EE-4DE7-4A23-8D70-77D22526B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C7F0536-F65D-43FD-95A5-99EE8F58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6"/>
            <a:ext cx="3431704" cy="82877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C2C42A0-4485-44C8-98AA-C8EDDA61C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41323"/>
            <a:ext cx="20955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98957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F970EED-B78B-40DD-A451-151C3E951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16632"/>
            <a:ext cx="20955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3139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459E7CBC-231C-4044-8ED6-F21DFA88E72D}"/>
              </a:ext>
            </a:extLst>
          </p:cNvPr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>
            <a:extLst>
              <a:ext uri="{FF2B5EF4-FFF2-40B4-BE49-F238E27FC236}">
                <a16:creationId xmlns:a16="http://schemas.microsoft.com/office/drawing/2014/main" id="{22274390-6C92-43C5-A99E-D1478AC1F4D7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EC91A067-6B8D-42C9-B808-90B8295B3021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2DCB0156-1D24-4B00-AE37-A12C9A89BB1B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C66975EA-AC2D-4934-ABF3-CF1C7DB28DC3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>
            <a:extLst>
              <a:ext uri="{FF2B5EF4-FFF2-40B4-BE49-F238E27FC236}">
                <a16:creationId xmlns:a16="http://schemas.microsoft.com/office/drawing/2014/main" id="{775FEB50-0EB3-423D-8194-29093CD88EBD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192495DD-8761-45AC-BA1E-A2D6B7E06064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F329EA7B-D48A-425F-B8CE-3849D4CC7636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58A08792-C69B-4DFF-AD4E-209CCE8E527E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id="{525D7735-33CC-4C87-9D0F-16034F82935B}"/>
              </a:ext>
            </a:extLst>
          </p:cNvPr>
          <p:cNvSpPr/>
          <p:nvPr/>
        </p:nvSpPr>
        <p:spPr>
          <a:xfrm>
            <a:off x="0" y="4883150"/>
            <a:ext cx="12192000" cy="1974850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id="{6DCD1816-792D-4BC4-892D-34F5194FD5FD}"/>
              </a:ext>
            </a:extLst>
          </p:cNvPr>
          <p:cNvSpPr/>
          <p:nvPr/>
        </p:nvSpPr>
        <p:spPr>
          <a:xfrm>
            <a:off x="0" y="5413376"/>
            <a:ext cx="12192000" cy="1444625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id="{898E8B4F-EA2E-441C-A6BD-08DB45F719F1}"/>
              </a:ext>
            </a:extLst>
          </p:cNvPr>
          <p:cNvSpPr/>
          <p:nvPr/>
        </p:nvSpPr>
        <p:spPr>
          <a:xfrm>
            <a:off x="0" y="5724526"/>
            <a:ext cx="12192000" cy="1133475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>
            <a:extLst>
              <a:ext uri="{FF2B5EF4-FFF2-40B4-BE49-F238E27FC236}">
                <a16:creationId xmlns:a16="http://schemas.microsoft.com/office/drawing/2014/main" id="{D39FF02A-EDEA-4273-9F87-270CA75D49A9}"/>
              </a:ext>
            </a:extLst>
          </p:cNvPr>
          <p:cNvSpPr/>
          <p:nvPr/>
        </p:nvSpPr>
        <p:spPr>
          <a:xfrm rot="20700000" flipH="1">
            <a:off x="7818968" y="727075"/>
            <a:ext cx="1183217" cy="61277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>
            <a:extLst>
              <a:ext uri="{FF2B5EF4-FFF2-40B4-BE49-F238E27FC236}">
                <a16:creationId xmlns:a16="http://schemas.microsoft.com/office/drawing/2014/main" id="{A23D2603-4393-4A47-B858-F832875D5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页脚占位符 4">
            <a:extLst>
              <a:ext uri="{FF2B5EF4-FFF2-40B4-BE49-F238E27FC236}">
                <a16:creationId xmlns:a16="http://schemas.microsoft.com/office/drawing/2014/main" id="{47299CB9-CA4E-4F76-9402-2470CDCFF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>
            <a:extLst>
              <a:ext uri="{FF2B5EF4-FFF2-40B4-BE49-F238E27FC236}">
                <a16:creationId xmlns:a16="http://schemas.microsoft.com/office/drawing/2014/main" id="{A290136C-4899-4E48-9498-3B2BA06F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A9447-A233-4E1A-804D-BB124ED36D3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85142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5E7D74BA-F015-44A6-869B-6E8CA2403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238C95B6-792A-49DB-8B3E-1B0EA9FE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8932B791-997A-4E20-9B55-31770867A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34C17-96E8-467D-8330-9F564D000A9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39645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E43D5DD0-1C74-4C92-BA17-E3481238E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D4290F79-8C11-4419-888B-D47E0CE51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4402BFDC-25D0-4449-8BC4-AFDD333F0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6470B-A7F4-4083-99F0-C805B1AF9B8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41340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>
            <a:extLst>
              <a:ext uri="{FF2B5EF4-FFF2-40B4-BE49-F238E27FC236}">
                <a16:creationId xmlns:a16="http://schemas.microsoft.com/office/drawing/2014/main" id="{4D75AF82-C00D-40AB-BB09-B536A218236B}"/>
              </a:ext>
            </a:extLst>
          </p:cNvPr>
          <p:cNvGrpSpPr/>
          <p:nvPr/>
        </p:nvGrpSpPr>
        <p:grpSpPr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22AA3AD9-AB6C-405A-B46D-15737306BACC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0387132D-8C2B-44FE-B1E8-C7206F25486E}"/>
                </a:ext>
              </a:extLst>
            </p:cNvPr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847070FB-4057-4F24-8878-AB1E8C42806E}"/>
                </a:ext>
              </a:extLst>
            </p:cNvPr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>
            <a:extLst>
              <a:ext uri="{FF2B5EF4-FFF2-40B4-BE49-F238E27FC236}">
                <a16:creationId xmlns:a16="http://schemas.microsoft.com/office/drawing/2014/main" id="{6C39B8E5-1CE9-4479-911C-CEDCB4EA2821}"/>
              </a:ext>
            </a:extLst>
          </p:cNvPr>
          <p:cNvGrpSpPr/>
          <p:nvPr/>
        </p:nvGrpSpPr>
        <p:grpSpPr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176B2CC1-BCEF-4590-BBC9-E2252196AE91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54A37437-E908-404C-BEB0-D36B983CADB0}"/>
                </a:ext>
              </a:extLst>
            </p:cNvPr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6316F3C5-A690-4D93-861C-09EE4B1C6633}"/>
                </a:ext>
              </a:extLst>
            </p:cNvPr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>
            <a:extLst>
              <a:ext uri="{FF2B5EF4-FFF2-40B4-BE49-F238E27FC236}">
                <a16:creationId xmlns:a16="http://schemas.microsoft.com/office/drawing/2014/main" id="{978D2B80-29FF-4B65-923D-DC969F7EB107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>
            <a:extLst>
              <a:ext uri="{FF2B5EF4-FFF2-40B4-BE49-F238E27FC236}">
                <a16:creationId xmlns:a16="http://schemas.microsoft.com/office/drawing/2014/main" id="{DEC7F641-1B99-4771-9D6F-A6B03C63F112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>
            <a:extLst>
              <a:ext uri="{FF2B5EF4-FFF2-40B4-BE49-F238E27FC236}">
                <a16:creationId xmlns:a16="http://schemas.microsoft.com/office/drawing/2014/main" id="{FCA99810-5E21-4DA8-876E-CFC806119D89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30">
            <a:extLst>
              <a:ext uri="{FF2B5EF4-FFF2-40B4-BE49-F238E27FC236}">
                <a16:creationId xmlns:a16="http://schemas.microsoft.com/office/drawing/2014/main" id="{5AC259A3-1417-4E52-A76E-E97001428F64}"/>
              </a:ext>
            </a:extLst>
          </p:cNvPr>
          <p:cNvSpPr/>
          <p:nvPr/>
        </p:nvSpPr>
        <p:spPr>
          <a:xfrm rot="20700000" flipH="1">
            <a:off x="5499100" y="1689101"/>
            <a:ext cx="1193800" cy="619125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>
            <a:extLst>
              <a:ext uri="{FF2B5EF4-FFF2-40B4-BE49-F238E27FC236}">
                <a16:creationId xmlns:a16="http://schemas.microsoft.com/office/drawing/2014/main" id="{670A3DCD-7F8E-4988-A5FF-69AD5B649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3">
            <a:extLst>
              <a:ext uri="{FF2B5EF4-FFF2-40B4-BE49-F238E27FC236}">
                <a16:creationId xmlns:a16="http://schemas.microsoft.com/office/drawing/2014/main" id="{3DDBDCA1-7E04-4BE5-A5B3-23F3C4A05B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>
            <a:extLst>
              <a:ext uri="{FF2B5EF4-FFF2-40B4-BE49-F238E27FC236}">
                <a16:creationId xmlns:a16="http://schemas.microsoft.com/office/drawing/2014/main" id="{92C7C9C2-BDE0-4778-BF22-558F114BAC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D4D62CA-33C2-423F-B7FF-38AC3A15E5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41273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3BED0648-8776-4967-9F64-05857C070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4503262F-CC83-4631-BDAD-DB65EBDE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E8767023-1178-4C1C-883C-E81ED4E7A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3F0E7-8FFE-4212-B108-997FE96BE58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648435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3614764-141F-4B52-84D2-EE21FD673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949FAB-B674-4E0E-8D5A-12B453EC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707D0F-A638-465B-9972-EA16CB95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FC73E-B9AD-443A-B515-AEBC4DE8AAB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9306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BA9D5DE-615D-46C9-9ED6-83D5AD932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F80167-33EF-43FC-8DB4-17DFA95B2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C7D2EF-9E80-47DF-AF4F-33B168131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EEAE-60BF-4EED-A454-2C9ACEF3D12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1290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tags" Target="../tags/tag1.xml" /><Relationship Id="rId12" Type="http://schemas.openxmlformats.org/officeDocument/2006/relationships/tags" Target="../tags/tag2.xml" /><Relationship Id="rId13" Type="http://schemas.openxmlformats.org/officeDocument/2006/relationships/tags" Target="../tags/tag3.xml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Relationship Id="rId10" Type="http://schemas.openxmlformats.org/officeDocument/2006/relationships/slideLayout" Target="../slideLayouts/slideLayout20.xml" /><Relationship Id="rId11" Type="http://schemas.openxmlformats.org/officeDocument/2006/relationships/tags" Target="../tags/tag4.xml" /><Relationship Id="rId12" Type="http://schemas.openxmlformats.org/officeDocument/2006/relationships/tags" Target="../tags/tag5.xml" /><Relationship Id="rId13" Type="http://schemas.openxmlformats.org/officeDocument/2006/relationships/tags" Target="../tags/tag6.xml" /><Relationship Id="rId14" Type="http://schemas.openxmlformats.org/officeDocument/2006/relationships/theme" Target="../theme/theme2.xml" /><Relationship Id="rId2" Type="http://schemas.openxmlformats.org/officeDocument/2006/relationships/slideLayout" Target="../slideLayouts/slideLayout12.xml" /><Relationship Id="rId3" Type="http://schemas.openxmlformats.org/officeDocument/2006/relationships/slideLayout" Target="../slideLayouts/slideLayout13.xml" /><Relationship Id="rId4" Type="http://schemas.openxmlformats.org/officeDocument/2006/relationships/slideLayout" Target="../slideLayouts/slideLayout14.xml" /><Relationship Id="rId5" Type="http://schemas.openxmlformats.org/officeDocument/2006/relationships/slideLayout" Target="../slideLayouts/slideLayout15.xml" /><Relationship Id="rId6" Type="http://schemas.openxmlformats.org/officeDocument/2006/relationships/slideLayout" Target="../slideLayouts/slideLayout16.xml" /><Relationship Id="rId7" Type="http://schemas.openxmlformats.org/officeDocument/2006/relationships/slideLayout" Target="../slideLayouts/slideLayout17.xml" /><Relationship Id="rId8" Type="http://schemas.openxmlformats.org/officeDocument/2006/relationships/slideLayout" Target="../slideLayouts/slideLayout18.xml" /><Relationship Id="rId9" Type="http://schemas.openxmlformats.org/officeDocument/2006/relationships/slideLayout" Target="../slideLayouts/slideLayout19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2" Type="http://schemas.openxmlformats.org/officeDocument/2006/relationships/slideLayout" Target="../slideLayouts/slideLayout22.xml" /><Relationship Id="rId3" Type="http://schemas.openxmlformats.org/officeDocument/2006/relationships/slideLayout" Target="../slideLayouts/slideLayout23.xml" /><Relationship Id="rId4" Type="http://schemas.openxmlformats.org/officeDocument/2006/relationships/theme" Target="..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26" name="组合 14">
            <a:extLst>
              <a:ext uri="{FF2B5EF4-FFF2-40B4-BE49-F238E27FC236}">
                <a16:creationId xmlns:a16="http://schemas.microsoft.com/office/drawing/2014/main" id="{9A8E064F-9BBE-46B7-88AA-D12A8D3DB653}"/>
              </a:ext>
            </a:extLst>
          </p:cNvPr>
          <p:cNvGrpSpPr/>
          <p:nvPr/>
        </p:nvGrpSpPr>
        <p:grpSpPr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BFF23F25-8951-4436-AFFE-A2C08BC00265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B507C33D-9040-4552-85B4-F0BEDB046EA6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19C97269-E0FF-404E-9B89-87D2E3A1EA34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1030" name="组合 15">
            <a:extLst>
              <a:ext uri="{FF2B5EF4-FFF2-40B4-BE49-F238E27FC236}">
                <a16:creationId xmlns:a16="http://schemas.microsoft.com/office/drawing/2014/main" id="{C89BA687-A8C0-483F-9045-613321E589AF}"/>
              </a:ext>
            </a:extLst>
          </p:cNvPr>
          <p:cNvGrpSpPr/>
          <p:nvPr/>
        </p:nvGrpSpPr>
        <p:grpSpPr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CE58A9AD-4B78-4D50-9252-AB7DD68388D2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5C5D1DFD-19EA-4BBF-B7D1-3872746827FF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1CDC9717-0E26-43F4-A3D7-AF4D4A511D95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034" name="标题占位符 1">
            <a:extLst>
              <a:ext uri="{FF2B5EF4-FFF2-40B4-BE49-F238E27FC236}">
                <a16:creationId xmlns:a16="http://schemas.microsoft.com/office/drawing/2014/main" id="{3A0BF5E9-3A89-4950-9009-ABA7C2C1E83E}"/>
              </a:ext>
            </a:extLst>
          </p:cNvPr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文本占位符 2">
            <a:extLst>
              <a:ext uri="{FF2B5EF4-FFF2-40B4-BE49-F238E27FC236}">
                <a16:creationId xmlns:a16="http://schemas.microsoft.com/office/drawing/2014/main" id="{627D0030-D962-43F6-8599-C1B32DCB3666}"/>
              </a:ext>
            </a:extLst>
          </p:cNvPr>
          <p:cNvSpPr>
            <a:spLocks noGrp="1" noChangeArrowheads="1"/>
          </p:cNvSpPr>
          <p:nvPr>
            <p:ph type="body" idx="5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914A7-7C31-41DA-A806-ED4F467AC4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193DF5-8A7D-48B4-88FD-52677058F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FC98D2-23A9-4D9D-8A71-6428BDC68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BB5D8E69-A67C-42D8-A975-F88B60D920F8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>
            <a:extLst>
              <a:ext uri="{FF2B5EF4-FFF2-40B4-BE49-F238E27FC236}">
                <a16:creationId xmlns:a16="http://schemas.microsoft.com/office/drawing/2014/main" id="{DB4732E6-F356-4C13-AA6B-9ADE9575DEB8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4" r:id="rId4"/>
    <p:sldLayoutId id="2147483693" r:id="rId5"/>
    <p:sldLayoutId id="2147483702" r:id="rId6"/>
    <p:sldLayoutId id="2147483692" r:id="rId7"/>
    <p:sldLayoutId id="2147483703" r:id="rId8"/>
    <p:sldLayoutId id="2147483704" r:id="rId9"/>
    <p:sldLayoutId id="2147483705" r:id="rId10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050" name="组合 14">
            <a:extLst>
              <a:ext uri="{FF2B5EF4-FFF2-40B4-BE49-F238E27FC236}">
                <a16:creationId xmlns:a16="http://schemas.microsoft.com/office/drawing/2014/main" id="{7584A0B8-4A63-4DDD-9929-56F95FD7EB67}"/>
              </a:ext>
            </a:extLst>
          </p:cNvPr>
          <p:cNvGrpSpPr/>
          <p:nvPr/>
        </p:nvGrpSpPr>
        <p:grpSpPr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7E5B698-E488-4DCB-80C4-F7673E7B0835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066E807C-AAA2-4C1A-8565-76FC926DC60E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AFCA0D90-BA12-44B0-AB68-2F55DC50CA3F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4" name="组合 15">
            <a:extLst>
              <a:ext uri="{FF2B5EF4-FFF2-40B4-BE49-F238E27FC236}">
                <a16:creationId xmlns:a16="http://schemas.microsoft.com/office/drawing/2014/main" id="{10C611EF-6E16-478D-9404-51DA29AAB4EC}"/>
              </a:ext>
            </a:extLst>
          </p:cNvPr>
          <p:cNvGrpSpPr/>
          <p:nvPr/>
        </p:nvGrpSpPr>
        <p:grpSpPr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20698D6E-CAAA-4F7A-81E6-C76A62E6257A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045EAA99-74B5-45D7-B662-C303AF61B4BD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9F883AF4-1CC6-4EDA-9B8E-8CA2C72F2859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8" name="标题占位符 1">
            <a:extLst>
              <a:ext uri="{FF2B5EF4-FFF2-40B4-BE49-F238E27FC236}">
                <a16:creationId xmlns:a16="http://schemas.microsoft.com/office/drawing/2014/main" id="{F69C99F9-FAB9-4FB2-91A8-FAAC1A6A3697}"/>
              </a:ext>
            </a:extLst>
          </p:cNvPr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9" name="文本占位符 2">
            <a:extLst>
              <a:ext uri="{FF2B5EF4-FFF2-40B4-BE49-F238E27FC236}">
                <a16:creationId xmlns:a16="http://schemas.microsoft.com/office/drawing/2014/main" id="{B0605D4B-471D-4954-A726-1FEF0091D0E1}"/>
              </a:ext>
            </a:extLst>
          </p:cNvPr>
          <p:cNvSpPr>
            <a:spLocks noGrp="1" noChangeArrowheads="1"/>
          </p:cNvSpPr>
          <p:nvPr>
            <p:ph type="body" idx="5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5F80DDD-5DD7-4D22-BC10-565FC0A86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58E8EA-D389-4091-8055-10F18FFF0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DEF7AA-2E46-4391-B48F-4EEE219F5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46666395-B5A3-45A5-A7CD-B52B14C6CE3E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>
            <a:extLst>
              <a:ext uri="{FF2B5EF4-FFF2-40B4-BE49-F238E27FC236}">
                <a16:creationId xmlns:a16="http://schemas.microsoft.com/office/drawing/2014/main" id="{B0FDF033-3165-4FFA-8D8D-9CA41D6E5C1D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9" r:id="rId2"/>
    <p:sldLayoutId id="2147483707" r:id="rId3"/>
    <p:sldLayoutId id="2147483698" r:id="rId4"/>
    <p:sldLayoutId id="2147483697" r:id="rId5"/>
    <p:sldLayoutId id="2147483708" r:id="rId6"/>
    <p:sldLayoutId id="2147483696" r:id="rId7"/>
    <p:sldLayoutId id="2147483709" r:id="rId8"/>
    <p:sldLayoutId id="2147483710" r:id="rId9"/>
    <p:sldLayoutId id="2147483711" r:id="rId10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FFDFD61E-EE53-484C-B137-063D98AD59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C5F70092-634B-4BEF-B913-39177B66F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C62D54-0BB6-4072-8DF6-89DE77613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8E5509-24C9-4E55-B5AA-7B0A3EA95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1A152F-27B1-4A25-BFE1-80CFD2033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BB5D8E69-A67C-42D8-A975-F88B60D920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9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8" r:id="rId3"/>
  </p:sldLayoutIdLst>
  <p:transition/>
  <p:timing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notesSlide" Target="../notesSlides/notesSlide2.xml" /><Relationship Id="rId3" Type="http://schemas.openxmlformats.org/officeDocument/2006/relationships/tags" Target="../tags/tag21.xml" /><Relationship Id="rId4" Type="http://schemas.openxmlformats.org/officeDocument/2006/relationships/tags" Target="../tags/tag2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notesSlide" Target="../notesSlides/notesSlide3.xml" /><Relationship Id="rId3" Type="http://schemas.openxmlformats.org/officeDocument/2006/relationships/tags" Target="../tags/tag23.xml" /><Relationship Id="rId4" Type="http://schemas.openxmlformats.org/officeDocument/2006/relationships/tags" Target="../tags/tag24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notesSlide" Target="../notesSlides/notesSlide4.xml" /><Relationship Id="rId3" Type="http://schemas.openxmlformats.org/officeDocument/2006/relationships/tags" Target="../tags/tag25.xml" /><Relationship Id="rId4" Type="http://schemas.openxmlformats.org/officeDocument/2006/relationships/tags" Target="../tags/tag26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27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28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29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30.xml" /><Relationship Id="rId5" Type="http://schemas.openxmlformats.org/officeDocument/2006/relationships/image" Target="../media/image12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31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3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8.emf" /><Relationship Id="rId3" Type="http://schemas.openxmlformats.org/officeDocument/2006/relationships/tags" Target="../tags/tag33.xml" /><Relationship Id="rId4" Type="http://schemas.openxmlformats.org/officeDocument/2006/relationships/slide" Target="slide2.xml" TargetMode="Internal" /><Relationship Id="rId5" Type="http://schemas.openxmlformats.org/officeDocument/2006/relationships/tags" Target="../tags/tag3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35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36.xml" /><Relationship Id="rId5" Type="http://schemas.openxmlformats.org/officeDocument/2006/relationships/image" Target="../media/image13.emf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37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3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39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40.xml" /><Relationship Id="rId5" Type="http://schemas.openxmlformats.org/officeDocument/2006/relationships/image" Target="../media/image1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5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41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42.xml" /><Relationship Id="rId5" Type="http://schemas.openxmlformats.org/officeDocument/2006/relationships/image" Target="../media/image15.emf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43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44.xml" /><Relationship Id="rId5" Type="http://schemas.openxmlformats.org/officeDocument/2006/relationships/image" Target="../media/image16.emf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image" Target="../media/image19.wmf" /><Relationship Id="rId11" Type="http://schemas.openxmlformats.org/officeDocument/2006/relationships/oleObject" Target="../embeddings/oleObject4.bin" TargetMode="Internal" /><Relationship Id="rId12" Type="http://schemas.openxmlformats.org/officeDocument/2006/relationships/image" Target="../media/image20.wmf" /><Relationship Id="rId13" Type="http://schemas.openxmlformats.org/officeDocument/2006/relationships/vmlDrawing" Target="../drawings/vmlDrawing1.vml" /><Relationship Id="rId2" Type="http://schemas.openxmlformats.org/officeDocument/2006/relationships/tags" Target="../tags/tag45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46.xml" /><Relationship Id="rId5" Type="http://schemas.openxmlformats.org/officeDocument/2006/relationships/oleObject" Target="../embeddings/oleObject1.bin" TargetMode="Internal" /><Relationship Id="rId6" Type="http://schemas.openxmlformats.org/officeDocument/2006/relationships/image" Target="../media/image17.wmf" /><Relationship Id="rId7" Type="http://schemas.openxmlformats.org/officeDocument/2006/relationships/oleObject" Target="../embeddings/oleObject2.bin" TargetMode="Internal" /><Relationship Id="rId8" Type="http://schemas.openxmlformats.org/officeDocument/2006/relationships/image" Target="../media/image18.wmf" /><Relationship Id="rId9" Type="http://schemas.openxmlformats.org/officeDocument/2006/relationships/oleObject" Target="../embeddings/oleObject3.bin" TargetMode="Interna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47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48.xml" /><Relationship Id="rId5" Type="http://schemas.openxmlformats.org/officeDocument/2006/relationships/image" Target="../media/image21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49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50.xml" /><Relationship Id="rId5" Type="http://schemas.openxmlformats.org/officeDocument/2006/relationships/image" Target="../media/image22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51.xml" /><Relationship Id="rId3" Type="http://schemas.openxmlformats.org/officeDocument/2006/relationships/slide" Target="slide2.xml" TargetMode="Internal" /><Relationship Id="rId4" Type="http://schemas.openxmlformats.org/officeDocument/2006/relationships/tags" Target="../tags/tag52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23.wmf" /><Relationship Id="rId3" Type="http://schemas.openxmlformats.org/officeDocument/2006/relationships/image" Target="../media/image24.wmf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25.png" /><Relationship Id="rId3" Type="http://schemas.openxmlformats.org/officeDocument/2006/relationships/image" Target="../media/image26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27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notesSlide" Target="../notesSlides/notesSlide1.xml" /><Relationship Id="rId3" Type="http://schemas.openxmlformats.org/officeDocument/2006/relationships/tags" Target="../tags/tag7.xml" /><Relationship Id="rId4" Type="http://schemas.openxmlformats.org/officeDocument/2006/relationships/tags" Target="../tags/tag8.xml" /><Relationship Id="rId5" Type="http://schemas.openxmlformats.org/officeDocument/2006/relationships/image" Target="../media/image6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2" Type="http://schemas.openxmlformats.org/officeDocument/2006/relationships/image" Target="../media/image28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9.xml" /><Relationship Id="rId3" Type="http://schemas.openxmlformats.org/officeDocument/2006/relationships/tags" Target="../tags/tag10.xml" /><Relationship Id="rId4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11.xml" /><Relationship Id="rId3" Type="http://schemas.openxmlformats.org/officeDocument/2006/relationships/tags" Target="../tags/tag12.xml" /><Relationship Id="rId4" Type="http://schemas.openxmlformats.org/officeDocument/2006/relationships/image" Target="../media/image8.emf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13.xml" /><Relationship Id="rId3" Type="http://schemas.openxmlformats.org/officeDocument/2006/relationships/tags" Target="../tags/tag14.xml" /><Relationship Id="rId4" Type="http://schemas.openxmlformats.org/officeDocument/2006/relationships/image" Target="../media/image9.png" /><Relationship Id="rId5" Type="http://schemas.microsoft.com/office/2007/relationships/hdphoto" Target="../media/image10.wdp" /><Relationship Id="rId6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15.xml" /><Relationship Id="rId3" Type="http://schemas.openxmlformats.org/officeDocument/2006/relationships/tags" Target="../tags/tag1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17.xml" /><Relationship Id="rId3" Type="http://schemas.openxmlformats.org/officeDocument/2006/relationships/tags" Target="../tags/tag18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tags" Target="../tags/tag19.xml" /><Relationship Id="rId3" Type="http://schemas.openxmlformats.org/officeDocument/2006/relationships/tags" Target="../tags/tag20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67306E5-939F-4246-8902-C88D649D2D7A}"/>
              </a:ext>
            </a:extLst>
          </p:cNvPr>
          <p:cNvSpPr/>
          <p:nvPr/>
        </p:nvSpPr>
        <p:spPr>
          <a:xfrm>
            <a:off x="0" y="2348880"/>
            <a:ext cx="1202533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72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相交线与平行线章节复习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命题、定理、证明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8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9911C5BA-0148-4A8B-ABC6-93F29BF86E5E}"/>
              </a:ext>
            </a:extLst>
          </p:cNvPr>
          <p:cNvSpPr/>
          <p:nvPr/>
        </p:nvSpPr>
        <p:spPr>
          <a:xfrm>
            <a:off x="138708" y="1628800"/>
            <a:ext cx="7699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命题的定义：判定一件事情的语句，叫做命题。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7A176BB-331B-4455-86DD-F407F4A58124}"/>
              </a:ext>
            </a:extLst>
          </p:cNvPr>
          <p:cNvSpPr/>
          <p:nvPr/>
        </p:nvSpPr>
        <p:spPr>
          <a:xfrm>
            <a:off x="138708" y="2198066"/>
            <a:ext cx="1191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命题的构成：命题由题设和结论组成。题设是已知项，结论是由已知项推出的事项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77D4E72-29F0-41E0-8FF5-C7C1B1CEBD26}"/>
              </a:ext>
            </a:extLst>
          </p:cNvPr>
          <p:cNvSpPr/>
          <p:nvPr/>
        </p:nvSpPr>
        <p:spPr>
          <a:xfrm>
            <a:off x="138708" y="2767332"/>
            <a:ext cx="11755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命题的书写形式</a:t>
            </a:r>
          </a:p>
          <a:p>
            <a:pPr eaLnBrk="1" hangingPunct="1"/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数学中的命题常可以写成“如果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……”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的形式，这时“如果”后接的部分是题设，“那么”后接的部分是结论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DEE1F66-C218-45BD-A2F8-B8EA4597E87E}"/>
              </a:ext>
            </a:extLst>
          </p:cNvPr>
          <p:cNvSpPr/>
          <p:nvPr/>
        </p:nvSpPr>
        <p:spPr>
          <a:xfrm>
            <a:off x="135856" y="3832989"/>
            <a:ext cx="11485826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命题的分类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真命题：如果题设成立，那么结论一定成立，这样的命题叫做真命题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假命题：如果题设成立时，不能保证结论一定成立，这样的命题叫做假命题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1189AF-CC2E-485D-AD4E-1E192404AABD}"/>
              </a:ext>
            </a:extLst>
          </p:cNvPr>
          <p:cNvSpPr/>
          <p:nvPr/>
        </p:nvSpPr>
        <p:spPr>
          <a:xfrm>
            <a:off x="135856" y="5548835"/>
            <a:ext cx="11485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定理的概念：一些命题的正确性是经过推理证实的，这样得到的真命题叫做定理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2E231BA-C36B-4E15-81CC-B44DAA8D5595}"/>
              </a:ext>
            </a:extLst>
          </p:cNvPr>
          <p:cNvSpPr/>
          <p:nvPr/>
        </p:nvSpPr>
        <p:spPr>
          <a:xfrm>
            <a:off x="119336" y="6043594"/>
            <a:ext cx="12203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★</a:t>
            </a:r>
            <a:r>
              <a:rPr lang="zh-CN" altLang="en-US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证明的概念：一个命题的正确性需要经过推理，才能作出判断，这个推理过程叫做证明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044335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平移定义及性质、作图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9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12" name="Rectangle 3">
            <a:extLst>
              <a:ext uri="{FF2B5EF4-FFF2-40B4-BE49-F238E27FC236}">
                <a16:creationId xmlns:a16="http://schemas.microsoft.com/office/drawing/2014/main" id="{E4651592-CE56-4B96-96CA-92030D67E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11" y="1700808"/>
            <a:ext cx="1141397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1. 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平移的定义：“三要素”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  一个图形、一个方向、一个距离。</a:t>
            </a:r>
            <a:endParaRPr lang="en-US" altLang="zh-CN" sz="3200" b="1">
              <a:solidFill>
                <a:schemeClr val="tx1">
                  <a:lumMod val="50000"/>
                </a:schemeClr>
              </a:solidFill>
              <a:latin typeface="+mn-ea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2. 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平移的性质：“四特征”</a:t>
            </a:r>
          </a:p>
          <a:p>
            <a:pPr>
              <a:buClr>
                <a:srgbClr val="FFFF00"/>
              </a:buClr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图形的形状和大小不改变；</a:t>
            </a:r>
            <a:endParaRPr lang="en-US" altLang="zh-CN" sz="3200" b="1">
              <a:solidFill>
                <a:schemeClr val="tx1">
                  <a:lumMod val="50000"/>
                </a:schemeClr>
              </a:solidFill>
              <a:latin typeface="+mn-ea"/>
            </a:endParaRPr>
          </a:p>
          <a:p>
            <a:pPr>
              <a:buClr>
                <a:srgbClr val="FFFF00"/>
              </a:buClr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对应点所连的线段平行（或在一条直线上）且相等；</a:t>
            </a:r>
          </a:p>
          <a:p>
            <a:pPr>
              <a:buClr>
                <a:srgbClr val="FFFF00"/>
              </a:buClr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对应线段平行（或在一条直线上）且相等；</a:t>
            </a:r>
          </a:p>
          <a:p>
            <a:pPr>
              <a:buClr>
                <a:srgbClr val="FFFF00"/>
              </a:buClr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对应角相等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.</a:t>
            </a:r>
            <a:endParaRPr lang="zh-CN" altLang="en-US" sz="3200" b="1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4375108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平移定义及性质、作图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9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7" name="TextBox 26">
            <a:extLst>
              <a:ext uri="{FF2B5EF4-FFF2-40B4-BE49-F238E27FC236}">
                <a16:creationId xmlns:a16="http://schemas.microsoft.com/office/drawing/2014/main" id="{EB7C144A-C2A8-4668-B609-DF279E917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64" y="1739909"/>
            <a:ext cx="1203493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平移作图的一般步骤：</a:t>
            </a:r>
          </a:p>
          <a:p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        平移作图是平移性质的应用，利用平移可以得到许多美</a:t>
            </a:r>
            <a:endParaRPr lang="en-US" altLang="zh-CN" sz="3200" b="1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  <a:p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丽的图案，在具体作图时，应分四步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——</a:t>
            </a: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定、找、移、连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。</a:t>
            </a:r>
          </a:p>
          <a:p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(1)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定：确定平移的方向和距离；</a:t>
            </a:r>
          </a:p>
          <a:p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(2)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找：找出表示图形的关键点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图形的顶点、拐点、连接点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；</a:t>
            </a:r>
          </a:p>
          <a:p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(3)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移：过关键点作平行且相等的线段，得到关键点的对应点；</a:t>
            </a:r>
          </a:p>
          <a:p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(4)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连：按原图顺次连接对应点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.</a:t>
            </a:r>
            <a:endParaRPr lang="zh-CN" altLang="en-US" sz="3200" b="1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005873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9FC202A-F8E4-4FCC-BD7B-3C3D97C4C9DE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4EF0A51-E550-4C0E-8B08-A2165E237E94}"/>
              </a:ext>
            </a:extLst>
          </p:cNvPr>
          <p:cNvSpPr/>
          <p:nvPr/>
        </p:nvSpPr>
        <p:spPr>
          <a:xfrm>
            <a:off x="189014" y="1580059"/>
            <a:ext cx="11667626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1】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zh-CN" altLang="en-US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于点</a:t>
            </a:r>
            <a:r>
              <a:rPr lang="zh-CN" altLang="en-US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,直线</a:t>
            </a:r>
            <a:r>
              <a:rPr lang="zh-CN" altLang="en-US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过</a:t>
            </a:r>
            <a:r>
              <a:rPr lang="zh-CN" altLang="en-US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点</a:t>
            </a:r>
            <a:r>
              <a:rPr lang="en-US" altLang="zh-CN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AOE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=65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,求∠</a:t>
            </a:r>
            <a:r>
              <a:rPr lang="zh-CN" altLang="en-US" sz="2800" i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DOF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的度数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F834AE5D-CD65-47F2-A9E8-8DC64CF5124B}"/>
              </a:ext>
            </a:extLst>
          </p:cNvPr>
          <p:cNvGrpSpPr/>
          <p:nvPr/>
        </p:nvGrpSpPr>
        <p:grpSpPr>
          <a:xfrm>
            <a:off x="8393113" y="2745563"/>
            <a:ext cx="2663508" cy="2413314"/>
            <a:chExt cx="4194" cy="3803"/>
          </a:xfrm>
        </p:grpSpPr>
        <p:sp>
          <p:nvSpPr>
            <p:cNvPr id="5" name="Text Box 22">
              <a:extLst>
                <a:ext uri="{FF2B5EF4-FFF2-40B4-BE49-F238E27FC236}">
                  <a16:creationId xmlns:a16="http://schemas.microsoft.com/office/drawing/2014/main" id="{BE79FE2E-5200-4D5D-A393-A809F32530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5" y="0"/>
              <a:ext cx="58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6" name="Group 23">
              <a:extLst>
                <a:ext uri="{FF2B5EF4-FFF2-40B4-BE49-F238E27FC236}">
                  <a16:creationId xmlns:a16="http://schemas.microsoft.com/office/drawing/2014/main" id="{A47418DF-C5CF-4E1D-B2A5-999FF1FB942C}"/>
                </a:ext>
              </a:extLst>
            </p:cNvPr>
            <p:cNvGrpSpPr/>
            <p:nvPr/>
          </p:nvGrpSpPr>
          <p:grpSpPr>
            <a:xfrm>
              <a:off x="0" y="366"/>
              <a:ext cx="4194" cy="3437"/>
              <a:chExt cx="4194" cy="3437"/>
            </a:xfrm>
          </p:grpSpPr>
          <p:grpSp>
            <p:nvGrpSpPr>
              <p:cNvPr id="7" name="Group 24">
                <a:extLst>
                  <a:ext uri="{FF2B5EF4-FFF2-40B4-BE49-F238E27FC236}">
                    <a16:creationId xmlns:a16="http://schemas.microsoft.com/office/drawing/2014/main" id="{0534E092-C163-4195-B6E3-0CB0C8108149}"/>
                  </a:ext>
                </a:extLst>
              </p:cNvPr>
              <p:cNvGrpSpPr/>
              <p:nvPr/>
            </p:nvGrpSpPr>
            <p:grpSpPr>
              <a:xfrm>
                <a:off x="418" y="0"/>
                <a:ext cx="3288" cy="2834"/>
                <a:chExt cx="3288" cy="2834"/>
              </a:xfrm>
            </p:grpSpPr>
            <p:sp>
              <p:nvSpPr>
                <p:cNvPr id="14" name="Line 25">
                  <a:extLst>
                    <a:ext uri="{FF2B5EF4-FFF2-40B4-BE49-F238E27FC236}">
                      <a16:creationId xmlns:a16="http://schemas.microsoft.com/office/drawing/2014/main" id="{DF86BDF1-796E-4CB2-AFB2-CE14D4EA31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0" y="1477"/>
                  <a:ext cx="3289" cy="1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" name="Line 26">
                  <a:extLst>
                    <a:ext uri="{FF2B5EF4-FFF2-40B4-BE49-F238E27FC236}">
                      <a16:creationId xmlns:a16="http://schemas.microsoft.com/office/drawing/2014/main" id="{67C7EB4C-7A2A-4B93-AC0B-0E28A96F42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75" y="0"/>
                  <a:ext cx="1" cy="283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" name="Line 27">
                  <a:extLst>
                    <a:ext uri="{FF2B5EF4-FFF2-40B4-BE49-F238E27FC236}">
                      <a16:creationId xmlns:a16="http://schemas.microsoft.com/office/drawing/2014/main" id="{9A2327A9-17D0-42DC-A7D4-BF262D8B4E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4" y="534"/>
                  <a:ext cx="2835" cy="181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" name="Text Box 28">
                <a:extLst>
                  <a:ext uri="{FF2B5EF4-FFF2-40B4-BE49-F238E27FC236}">
                    <a16:creationId xmlns:a16="http://schemas.microsoft.com/office/drawing/2014/main" id="{070386EC-5AB5-4702-90FC-604CDD10C0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4" y="2709"/>
                <a:ext cx="586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9" name="Text Box 29">
                <a:extLst>
                  <a:ext uri="{FF2B5EF4-FFF2-40B4-BE49-F238E27FC236}">
                    <a16:creationId xmlns:a16="http://schemas.microsoft.com/office/drawing/2014/main" id="{729ED7AD-6463-4A79-BB30-149D3BEDDA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327"/>
                <a:ext cx="61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10" name="Text Box 30">
                <a:extLst>
                  <a:ext uri="{FF2B5EF4-FFF2-40B4-BE49-F238E27FC236}">
                    <a16:creationId xmlns:a16="http://schemas.microsoft.com/office/drawing/2014/main" id="{142C4356-125C-4CD1-80FA-741FF91F97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2" y="1327"/>
                <a:ext cx="642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11" name="Text Box 31">
                <a:extLst>
                  <a:ext uri="{FF2B5EF4-FFF2-40B4-BE49-F238E27FC236}">
                    <a16:creationId xmlns:a16="http://schemas.microsoft.com/office/drawing/2014/main" id="{9F3B7CC6-E811-4DC8-84E5-7EE7467B44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3" y="116"/>
                <a:ext cx="586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F</a:t>
                </a:r>
                <a:endParaRPr lang="zh-CN" altLang="en-US" i="1">
                  <a:latin typeface="Times New Roman" pitchFamily="18" charset="0"/>
                </a:endParaRPr>
              </a:p>
            </p:txBody>
          </p:sp>
          <p:sp>
            <p:nvSpPr>
              <p:cNvPr id="12" name="Text Box 32">
                <a:extLst>
                  <a:ext uri="{FF2B5EF4-FFF2-40B4-BE49-F238E27FC236}">
                    <a16:creationId xmlns:a16="http://schemas.microsoft.com/office/drawing/2014/main" id="{69AD09E6-534C-458F-B9B8-8D8AEEF8D2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0" y="2144"/>
                <a:ext cx="586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E</a:t>
                </a:r>
                <a:endParaRPr lang="zh-CN" altLang="en-US" i="1"/>
              </a:p>
            </p:txBody>
          </p:sp>
          <p:sp>
            <p:nvSpPr>
              <p:cNvPr id="13" name="Text Box 33">
                <a:extLst>
                  <a:ext uri="{FF2B5EF4-FFF2-40B4-BE49-F238E27FC236}">
                    <a16:creationId xmlns:a16="http://schemas.microsoft.com/office/drawing/2014/main" id="{19B3D731-859B-4723-843E-74A70ECB98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15" y="1424"/>
                <a:ext cx="642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i="1">
                    <a:latin typeface="Times New Roman" panose="02020603050405020304" pitchFamily="18" charset="0"/>
                  </a:rPr>
                  <a:t>O</a:t>
                </a:r>
                <a:endParaRPr lang="zh-CN" altLang="en-US" i="1"/>
              </a:p>
            </p:txBody>
          </p:sp>
        </p:grpSp>
      </p:grpSp>
      <p:sp>
        <p:nvSpPr>
          <p:cNvPr id="17" name="Text Box 34">
            <a:extLst>
              <a:ext uri="{FF2B5EF4-FFF2-40B4-BE49-F238E27FC236}">
                <a16:creationId xmlns:a16="http://schemas.microsoft.com/office/drawing/2014/main" id="{F16E1F6D-DF05-41A7-B094-833D4F619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096" y="2463179"/>
            <a:ext cx="1058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ea typeface="黑体" panose="02010609060101010101" pitchFamily="49" charset="-122"/>
              </a:rPr>
              <a:t>解：</a:t>
            </a:r>
          </a:p>
        </p:txBody>
      </p:sp>
      <p:sp>
        <p:nvSpPr>
          <p:cNvPr id="18" name="Text Box 35">
            <a:extLst>
              <a:ext uri="{FF2B5EF4-FFF2-40B4-BE49-F238E27FC236}">
                <a16:creationId xmlns:a16="http://schemas.microsoft.com/office/drawing/2014/main" id="{1EA1BFCC-4C5F-4BC8-AD50-88F9A1E08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3799" y="2394113"/>
            <a:ext cx="6356583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微软雅黑" panose="020b0503020204020204" pitchFamily="34" charset="-122"/>
              </a:rPr>
              <a:t>∵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⊥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CD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en-US" altLang="zh-CN" sz="280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∴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AOC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=90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sym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微软雅黑" panose="020b0503020204020204" pitchFamily="34" charset="-122"/>
              </a:rPr>
              <a:t>∵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AOE=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65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∴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COE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=25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又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微软雅黑" panose="020b0503020204020204" pitchFamily="34" charset="-122"/>
              </a:rPr>
              <a:t>∵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COE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DOF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(对顶角相等）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∴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DOF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=25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</a:p>
        </p:txBody>
      </p:sp>
      <p:sp>
        <p:nvSpPr>
          <p:cNvPr id="20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A36DADEC-1F53-4D08-B38B-77FEC26AAB55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01</a:t>
            </a:r>
            <a:endParaRPr lang="ru-RU" sz="3200" b="1" kern="0">
              <a:solidFill>
                <a:srgbClr val="FFFFFF"/>
              </a:solidFill>
              <a:latin typeface="Times New Roman" pitchFamily="18" charset="0"/>
              <a:ea typeface="华文细黑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5FE39F21-02F4-4871-9967-93F97D0B9B9C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相交线相关求角度问题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3">
            <a:extLst>
              <a:ext uri="{FF2B5EF4-FFF2-40B4-BE49-F238E27FC236}">
                <a16:creationId xmlns:a16="http://schemas.microsoft.com/office/drawing/2014/main" id="{D647AF41-E457-4BB9-B4C5-B4C002030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36" y="5169330"/>
            <a:ext cx="11946371" cy="128400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点睛</a:t>
            </a: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两条直线相交包括垂直和斜交两种情形</a:t>
            </a:r>
            <a:r>
              <a:rPr lang="en-US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相交时形成了两对对顶角和四对邻补角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其中垂直是相交的特殊情况，它将一个周角分成了四个直角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7352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A747A11-F956-44E6-9C86-40E0AE874EAD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F21FF864-6AE2-442D-904D-7C98FB61F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52" y="1787752"/>
            <a:ext cx="1178463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AOC=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70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EF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平分∠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COB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,求∠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COE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的度数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7BFDDDAB-0F99-4CD5-934E-A38112C839CD}"/>
              </a:ext>
            </a:extLst>
          </p:cNvPr>
          <p:cNvGrpSpPr/>
          <p:nvPr/>
        </p:nvGrpSpPr>
        <p:grpSpPr>
          <a:xfrm>
            <a:off x="8924130" y="2724880"/>
            <a:ext cx="2288856" cy="2558731"/>
            <a:chExt cx="3606" cy="4030"/>
          </a:xfrm>
        </p:grpSpPr>
        <p:grpSp>
          <p:nvGrpSpPr>
            <p:cNvPr id="5" name="Group 22">
              <a:extLst>
                <a:ext uri="{FF2B5EF4-FFF2-40B4-BE49-F238E27FC236}">
                  <a16:creationId xmlns:a16="http://schemas.microsoft.com/office/drawing/2014/main" id="{48569FF5-820E-4176-8ED1-91EDA29B272C}"/>
                </a:ext>
              </a:extLst>
            </p:cNvPr>
            <p:cNvGrpSpPr/>
            <p:nvPr/>
          </p:nvGrpSpPr>
          <p:grpSpPr>
            <a:xfrm>
              <a:off x="516" y="635"/>
              <a:ext cx="2608" cy="2834"/>
              <a:chExt cx="2608" cy="2834"/>
            </a:xfrm>
          </p:grpSpPr>
          <p:sp>
            <p:nvSpPr>
              <p:cNvPr id="13" name="Line 23">
                <a:extLst>
                  <a:ext uri="{FF2B5EF4-FFF2-40B4-BE49-F238E27FC236}">
                    <a16:creationId xmlns:a16="http://schemas.microsoft.com/office/drawing/2014/main" id="{09960CBD-41FD-40EE-A0F2-C6A860A1BD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000"/>
                <a:ext cx="2608" cy="113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Line 24">
                <a:extLst>
                  <a:ext uri="{FF2B5EF4-FFF2-40B4-BE49-F238E27FC236}">
                    <a16:creationId xmlns:a16="http://schemas.microsoft.com/office/drawing/2014/main" id="{E03A668A-B40D-4077-AA06-1427C04A6B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6" y="340"/>
                <a:ext cx="2268" cy="215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Line 25">
                <a:extLst>
                  <a:ext uri="{FF2B5EF4-FFF2-40B4-BE49-F238E27FC236}">
                    <a16:creationId xmlns:a16="http://schemas.microsoft.com/office/drawing/2014/main" id="{E6740206-FF6F-425F-9F6F-85F55577C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80000">
                <a:off x="950" y="0"/>
                <a:ext cx="453" cy="283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" name="Text Box 26">
              <a:extLst>
                <a:ext uri="{FF2B5EF4-FFF2-40B4-BE49-F238E27FC236}">
                  <a16:creationId xmlns:a16="http://schemas.microsoft.com/office/drawing/2014/main" id="{35EFB0B1-E705-44BD-A29B-D8FBB377EA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" y="2990"/>
              <a:ext cx="586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7" name="Text Box 27">
              <a:extLst>
                <a:ext uri="{FF2B5EF4-FFF2-40B4-BE49-F238E27FC236}">
                  <a16:creationId xmlns:a16="http://schemas.microsoft.com/office/drawing/2014/main" id="{B2363ED8-EAB4-4888-B97D-972F9BD50C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1" y="670"/>
              <a:ext cx="586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8" name="Text Box 28">
              <a:extLst>
                <a:ext uri="{FF2B5EF4-FFF2-40B4-BE49-F238E27FC236}">
                  <a16:creationId xmlns:a16="http://schemas.microsoft.com/office/drawing/2014/main" id="{98D789BF-E0D2-4341-A8BF-5B0F8F2A7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256"/>
              <a:ext cx="614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9" name="Text Box 29">
              <a:extLst>
                <a:ext uri="{FF2B5EF4-FFF2-40B4-BE49-F238E27FC236}">
                  <a16:creationId xmlns:a16="http://schemas.microsoft.com/office/drawing/2014/main" id="{A5BD0CEB-48DE-40F2-BA1E-CA1F2B605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4" y="2512"/>
              <a:ext cx="642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0" name="Text Box 30">
              <a:extLst>
                <a:ext uri="{FF2B5EF4-FFF2-40B4-BE49-F238E27FC236}">
                  <a16:creationId xmlns:a16="http://schemas.microsoft.com/office/drawing/2014/main" id="{BD81E772-5803-421D-BC3C-E45C570D30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1" y="3303"/>
              <a:ext cx="586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1" name="Text Box 31">
              <a:extLst>
                <a:ext uri="{FF2B5EF4-FFF2-40B4-BE49-F238E27FC236}">
                  <a16:creationId xmlns:a16="http://schemas.microsoft.com/office/drawing/2014/main" id="{E709435D-E169-41DD-A0B5-3AC53DC83B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6" y="0"/>
              <a:ext cx="586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12" name="Text Box 32">
              <a:extLst>
                <a:ext uri="{FF2B5EF4-FFF2-40B4-BE49-F238E27FC236}">
                  <a16:creationId xmlns:a16="http://schemas.microsoft.com/office/drawing/2014/main" id="{04867C7F-E04E-41BA-BBFC-A1E55FC40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4" y="2267"/>
              <a:ext cx="642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O</a:t>
              </a:r>
            </a:p>
          </p:txBody>
        </p:sp>
      </p:grpSp>
      <p:sp>
        <p:nvSpPr>
          <p:cNvPr id="17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B4C42A2F-A099-4213-9EA0-AB83AFA3D559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01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7BCC9030-5463-4C6B-8685-9912BD68ECB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相交线相关求角度问题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34">
            <a:extLst>
              <a:ext uri="{FF2B5EF4-FFF2-40B4-BE49-F238E27FC236}">
                <a16:creationId xmlns:a16="http://schemas.microsoft.com/office/drawing/2014/main" id="{7F131F6D-A8B1-482A-9613-2833C811A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78" y="3090929"/>
            <a:ext cx="1058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ea typeface="黑体" panose="02010609060101010101" pitchFamily="49" charset="-122"/>
              </a:rPr>
              <a:t>解：</a:t>
            </a:r>
          </a:p>
        </p:txBody>
      </p:sp>
      <mc:AlternateContent>
        <mc:Choice Requires="a14">
          <p:sp>
            <p:nvSpPr>
              <p:cNvPr id="21" name="Text Box 35">
                <a:extLst>
                  <a:ext uri="{FF2B5EF4-FFF2-40B4-BE49-F238E27FC236}">
                    <a16:creationId xmlns:a16="http://schemas.microsoft.com/office/drawing/2014/main" id="{F000E0B3-977C-4034-952B-C25D7FC07C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2833" y="3090929"/>
                <a:ext cx="8136080" cy="3286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微软雅黑" panose="020b0503020204020204" pitchFamily="34" charset="-122"/>
                  </a:rPr>
                  <a:t>∵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AOC=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70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°</a:t>
                </a: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∴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CO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B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180°-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AOC 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180°-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70°=110°</a:t>
                </a: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微软雅黑" panose="020b0503020204020204" pitchFamily="34" charset="-122"/>
                  </a:rPr>
                  <a:t>∵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EF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平分∠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COB 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，</a:t>
                </a:r>
                <a:endPara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∴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AO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B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</m:ctrlPr>
                        </m:fPr>
                        <m:num>
                          <m: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zh-CN" altLang="en-US" sz="2800">
                          <a:solidFill>
                            <a:srgbClr val="FF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Times New Roman" pitchFamily="18" charset="0"/>
                        </a:rPr>
                        <m:t>∠</m:t>
                      </m:r>
                      <m:r>
                        <a:rPr lang="en-US" altLang="zh-CN" sz="2800" i="1">
                          <a:solidFill>
                            <a:srgbClr val="FF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Times New Roman" pitchFamily="18" charset="0"/>
                        </a:rPr>
                        <m:t>𝐵</m:t>
                      </m:r>
                      <m:r>
                        <a:rPr lang="zh-CN" altLang="en-US" sz="2800" i="1">
                          <a:solidFill>
                            <a:srgbClr val="FF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Times New Roman" pitchFamily="18" charset="0"/>
                        </a:rPr>
                        <m:t>𝑂𝐶</m:t>
                      </m:r>
                    </m:oMath>
                  </m:oMathPara>
                </a14:m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en-US" altLang="zh-CN" sz="2800">
                    <a:solidFill>
                      <a:srgbClr val="FF0000"/>
                    </a:solidFill>
                    <a:ea typeface="黑体" panose="02010609060101010101" pitchFamily="49" charset="-122"/>
                    <a:sym typeface="Times New Roman" panose="02020603050405020304" pitchFamily="18" charset="0"/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</m:ctrlPr>
                        </m:fPr>
                        <m:num>
                          <m: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sym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黑体" panose="02010609060101010101" pitchFamily="49" charset="-122"/>
                          <a:sym typeface="Times New Roman" pitchFamily="18" charset="0"/>
                        </a:rPr>
                        <m:t>×</m:t>
                      </m:r>
                    </m:oMath>
                  </m:oMathPara>
                </a14:m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110°=55°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endParaRP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又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微软雅黑" panose="020b0503020204020204" pitchFamily="34" charset="-122"/>
                  </a:rPr>
                  <a:t>∵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OE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AO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B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(对顶角相等）</a:t>
                </a: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微软雅黑" panose="020b0503020204020204" pitchFamily="34" charset="-122"/>
                  </a:rPr>
                  <a:t>∵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OE 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55°</a:t>
                </a:r>
              </a:p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∴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COE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∠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OE 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+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 ∠</a:t>
                </a:r>
                <a:r>
                  <a:rPr lang="zh-CN" altLang="en-US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AOC</a:t>
                </a:r>
                <a:r>
                  <a:rPr lang="en-US" altLang="zh-CN" sz="28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=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55°+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70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sym typeface="Times New Roman" panose="02020603050405020304" pitchFamily="18" charset="0"/>
                  </a:rPr>
                  <a:t>°=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125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°</a:t>
                </a:r>
                <a:endPara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sym typeface="Times New Roman" pitchFamily="18" charset="0"/>
                </a:endParaRPr>
              </a:p>
            </p:txBody>
          </p:sp>
        </mc:Choice>
        <mc:Fallback>
          <p:sp>
            <p:nvSpPr>
              <p:cNvPr id="20" name="Text Box 35">
                <a:extLst>
                  <a:ext uri="{FF2B5EF4-FFF2-40B4-BE49-F238E27FC236}">
                    <a16:creationId xmlns:a16="http://schemas.microsoft.com/office/drawing/2014/main" id="{F000E0B3-977C-4034-952B-C25D7FC07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2833" y="3090929"/>
                <a:ext cx="8136080" cy="3286028"/>
              </a:xfrm>
              <a:prstGeom prst="rect">
                <a:avLst/>
              </a:prstGeom>
              <a:blipFill>
                <a:blip r:embed="rId5"/>
                <a:stretch>
                  <a:fillRect l="-1573" t="-2412" r="0" b="-44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78893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7FD0735A-1561-4E31-BB0F-8AAD59FB944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02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D74E0CE7-87AC-494F-9DB7-0BB6BB48C938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点到直线的距离辨析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23">
            <a:extLst>
              <a:ext uri="{FF2B5EF4-FFF2-40B4-BE49-F238E27FC236}">
                <a16:creationId xmlns:a16="http://schemas.microsoft.com/office/drawing/2014/main" id="{DDBA530E-7026-4F20-8334-40BA74622E38}"/>
              </a:ext>
            </a:extLst>
          </p:cNvPr>
          <p:cNvSpPr/>
          <p:nvPr/>
        </p:nvSpPr>
        <p:spPr>
          <a:xfrm>
            <a:off x="150913" y="1790348"/>
            <a:ext cx="12041087" cy="1949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例2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如图，</a:t>
            </a:r>
            <a:r>
              <a:rPr lang="en-US" altLang="zh-CN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AD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为三角形</a:t>
            </a:r>
            <a:r>
              <a:rPr lang="en-US" altLang="zh-CN" sz="2800" i="1" noProof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的高，能表示点到直线（线段）的距离的线段有（     ）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A.2条        B.3条        C.4条        D.5条</a:t>
            </a:r>
          </a:p>
        </p:txBody>
      </p:sp>
      <p:sp>
        <p:nvSpPr>
          <p:cNvPr id="5" name="Text Box 21">
            <a:extLst>
              <a:ext uri="{FF2B5EF4-FFF2-40B4-BE49-F238E27FC236}">
                <a16:creationId xmlns:a16="http://schemas.microsoft.com/office/drawing/2014/main" id="{C6C29C8D-CFF6-4129-9903-58896B472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48" y="4758680"/>
            <a:ext cx="11829103" cy="19303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9pPr>
          </a:lstStyle>
          <a:p>
            <a:r>
              <a:rPr lang="en-US" altLang="zh-CN"/>
              <a:t>【</a:t>
            </a:r>
            <a:r>
              <a:rPr lang="zh-CN" altLang="en-US"/>
              <a:t>点睛</a:t>
            </a:r>
            <a:r>
              <a:rPr lang="en-US" altLang="zh-CN"/>
              <a:t>】</a:t>
            </a:r>
            <a:r>
              <a:rPr lang="zh-CN" altLang="en-US" b="0">
                <a:solidFill>
                  <a:schemeClr val="tx1"/>
                </a:solidFill>
              </a:rPr>
              <a:t>直线外一点到这条直线的垂线段的长度，叫做点到直线的距离.寻找技巧：</a:t>
            </a:r>
            <a:r>
              <a:rPr lang="en-US" altLang="zh-CN" b="0">
                <a:solidFill>
                  <a:schemeClr val="tx1"/>
                </a:solidFill>
              </a:rPr>
              <a:t>1.</a:t>
            </a:r>
            <a:r>
              <a:rPr lang="zh-CN" altLang="en-US" b="0">
                <a:solidFill>
                  <a:schemeClr val="tx1"/>
                </a:solidFill>
              </a:rPr>
              <a:t>确定垂线段；</a:t>
            </a:r>
            <a:r>
              <a:rPr lang="en-US" altLang="zh-CN" b="0">
                <a:solidFill>
                  <a:schemeClr val="tx1"/>
                </a:solidFill>
              </a:rPr>
              <a:t>2.</a:t>
            </a:r>
            <a:r>
              <a:rPr lang="zh-CN" altLang="en-US" b="0">
                <a:solidFill>
                  <a:schemeClr val="tx1"/>
                </a:solidFill>
              </a:rPr>
              <a:t>垂足所在直线为“这条直线”；</a:t>
            </a:r>
            <a:r>
              <a:rPr lang="en-US" altLang="zh-CN" b="0">
                <a:solidFill>
                  <a:schemeClr val="tx1"/>
                </a:solidFill>
              </a:rPr>
              <a:t>3.</a:t>
            </a:r>
            <a:r>
              <a:rPr lang="zh-CN" altLang="en-US" b="0">
                <a:solidFill>
                  <a:schemeClr val="tx1"/>
                </a:solidFill>
              </a:rPr>
              <a:t>另一端点即是“直线外一点”</a:t>
            </a:r>
            <a:r>
              <a:rPr lang="en-US" altLang="zh-CN" b="0">
                <a:solidFill>
                  <a:schemeClr val="tx1"/>
                </a:solidFill>
              </a:rPr>
              <a:t>.</a:t>
            </a:r>
          </a:p>
        </p:txBody>
      </p:sp>
      <p:grpSp>
        <p:nvGrpSpPr>
          <p:cNvPr id="6" name="Group 23">
            <a:extLst>
              <a:ext uri="{FF2B5EF4-FFF2-40B4-BE49-F238E27FC236}">
                <a16:creationId xmlns:a16="http://schemas.microsoft.com/office/drawing/2014/main" id="{6A534467-A1E5-4E54-9B2F-366A6C34688F}"/>
              </a:ext>
            </a:extLst>
          </p:cNvPr>
          <p:cNvGrpSpPr/>
          <p:nvPr/>
        </p:nvGrpSpPr>
        <p:grpSpPr>
          <a:xfrm>
            <a:off x="8040216" y="2726079"/>
            <a:ext cx="3281941" cy="2158798"/>
            <a:chOff x="0" y="156"/>
            <a:chExt cx="3904" cy="2566"/>
          </a:xfrm>
        </p:grpSpPr>
        <p:grpSp>
          <p:nvGrpSpPr>
            <p:cNvPr id="7" name="Group 24">
              <a:extLst>
                <a:ext uri="{FF2B5EF4-FFF2-40B4-BE49-F238E27FC236}">
                  <a16:creationId xmlns:a16="http://schemas.microsoft.com/office/drawing/2014/main" id="{62078C64-A75C-4D8B-85B9-40D5912827A0}"/>
                </a:ext>
              </a:extLst>
            </p:cNvPr>
            <p:cNvGrpSpPr/>
            <p:nvPr/>
          </p:nvGrpSpPr>
          <p:grpSpPr>
            <a:xfrm>
              <a:off x="437" y="627"/>
              <a:ext cx="2949" cy="1474"/>
              <a:chExt cx="2949" cy="1474"/>
            </a:xfrm>
          </p:grpSpPr>
          <p:sp>
            <p:nvSpPr>
              <p:cNvPr id="12" name="Line 25">
                <a:extLst>
                  <a:ext uri="{FF2B5EF4-FFF2-40B4-BE49-F238E27FC236}">
                    <a16:creationId xmlns:a16="http://schemas.microsoft.com/office/drawing/2014/main" id="{9A92D178-F3C6-4B75-B113-639C85088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474"/>
                <a:ext cx="2949" cy="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26">
                <a:extLst>
                  <a:ext uri="{FF2B5EF4-FFF2-40B4-BE49-F238E27FC236}">
                    <a16:creationId xmlns:a16="http://schemas.microsoft.com/office/drawing/2014/main" id="{71C1A3A5-B880-458D-A44E-9FDDA61DD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041" cy="147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Line 27">
                <a:extLst>
                  <a:ext uri="{FF2B5EF4-FFF2-40B4-BE49-F238E27FC236}">
                    <a16:creationId xmlns:a16="http://schemas.microsoft.com/office/drawing/2014/main" id="{E985BC0B-419F-4533-A59B-6C30968603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1" y="0"/>
                <a:ext cx="908" cy="147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Line 28">
                <a:extLst>
                  <a:ext uri="{FF2B5EF4-FFF2-40B4-BE49-F238E27FC236}">
                    <a16:creationId xmlns:a16="http://schemas.microsoft.com/office/drawing/2014/main" id="{03C8CF11-551F-4952-855C-1EAFA5DEB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1" y="0"/>
                <a:ext cx="1" cy="147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Line 29">
                <a:extLst>
                  <a:ext uri="{FF2B5EF4-FFF2-40B4-BE49-F238E27FC236}">
                    <a16:creationId xmlns:a16="http://schemas.microsoft.com/office/drawing/2014/main" id="{C29DCFEE-D0EC-4B48-94BC-852FBA9BD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1" y="1361"/>
                <a:ext cx="114" cy="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Line 30">
                <a:extLst>
                  <a:ext uri="{FF2B5EF4-FFF2-40B4-BE49-F238E27FC236}">
                    <a16:creationId xmlns:a16="http://schemas.microsoft.com/office/drawing/2014/main" id="{9B09C40B-E2B9-429D-B83A-C72BEC835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55" y="1361"/>
                <a:ext cx="1" cy="11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" name="Text Box 31">
              <a:extLst>
                <a:ext uri="{FF2B5EF4-FFF2-40B4-BE49-F238E27FC236}">
                  <a16:creationId xmlns:a16="http://schemas.microsoft.com/office/drawing/2014/main" id="{AF0E61BE-F836-4A2B-8C27-A6C95F628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934"/>
              <a:ext cx="608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9" name="Text Box 32">
              <a:extLst>
                <a:ext uri="{FF2B5EF4-FFF2-40B4-BE49-F238E27FC236}">
                  <a16:creationId xmlns:a16="http://schemas.microsoft.com/office/drawing/2014/main" id="{7CECD77F-60CE-4465-B437-547E805118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0" y="1895"/>
              <a:ext cx="614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0" name="Text Box 33">
              <a:extLst>
                <a:ext uri="{FF2B5EF4-FFF2-40B4-BE49-F238E27FC236}">
                  <a16:creationId xmlns:a16="http://schemas.microsoft.com/office/drawing/2014/main" id="{ABE59105-3BB7-45BF-A208-5073C1DB03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2" y="1995"/>
              <a:ext cx="642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1" name="Text Box 34">
              <a:extLst>
                <a:ext uri="{FF2B5EF4-FFF2-40B4-BE49-F238E27FC236}">
                  <a16:creationId xmlns:a16="http://schemas.microsoft.com/office/drawing/2014/main" id="{902DC82E-B7AF-4211-A8D0-58EBEDFB1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7" y="156"/>
              <a:ext cx="587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BCA1AA65-064B-4E45-BD98-F043E92C5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5480" y="2556793"/>
            <a:ext cx="5095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6949982-2758-46C2-BAFD-121536874B1B}"/>
              </a:ext>
            </a:extLst>
          </p:cNvPr>
          <p:cNvSpPr/>
          <p:nvPr/>
        </p:nvSpPr>
        <p:spPr>
          <a:xfrm>
            <a:off x="4511820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</p:spTree>
    <p:extLst>
      <p:ext uri="{BB962C8B-B14F-4D97-AF65-F5344CB8AC3E}">
        <p14:creationId xmlns:p14="http://schemas.microsoft.com/office/powerpoint/2010/main" val="33463931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23">
            <a:extLst>
              <a:ext uri="{FF2B5EF4-FFF2-40B4-BE49-F238E27FC236}">
                <a16:creationId xmlns:a16="http://schemas.microsoft.com/office/drawing/2014/main" id="{272A5681-AFCC-41DF-BFC6-3204EA80C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8" y="1620507"/>
            <a:ext cx="11849743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于点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=4.8cm,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=6cm,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=8cm,则点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到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的距离是</a:t>
            </a:r>
            <a:r>
              <a:rPr lang="zh-CN" altLang="en-US" sz="2800" u="sng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cm;点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到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的距离是</a:t>
            </a:r>
            <a:r>
              <a:rPr lang="zh-CN" altLang="en-US" sz="2800" u="sng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cm;点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到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的距离是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___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cm.</a:t>
            </a:r>
          </a:p>
        </p:txBody>
      </p:sp>
      <p:pic>
        <p:nvPicPr>
          <p:cNvPr id="3" name="Picture 21">
            <a:extLst>
              <a:ext uri="{FF2B5EF4-FFF2-40B4-BE49-F238E27FC236}">
                <a16:creationId xmlns:a16="http://schemas.microsoft.com/office/drawing/2014/main" id="{5B184BAA-283B-437F-BC93-5B27413D5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6583" y="3070413"/>
            <a:ext cx="2622550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EBF3A2A-1471-43F1-A539-8C7D03EB8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516" y="2364578"/>
            <a:ext cx="6335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4.8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1AA1177-FDE4-4190-B702-F5097AEF2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0056" y="2345115"/>
            <a:ext cx="364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F924046-8E50-49E9-B772-AB7F64C9E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3292" y="2384420"/>
            <a:ext cx="364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</a:p>
        </p:txBody>
      </p:sp>
      <p:sp>
        <p:nvSpPr>
          <p:cNvPr id="7" name="MH_Number_1">
            <a:hlinkClick r:id="rId4" action="ppaction://hlinksldjump"/>
            <a:extLst>
              <a:ext uri="{FF2B5EF4-FFF2-40B4-BE49-F238E27FC236}">
                <a16:creationId xmlns:a16="http://schemas.microsoft.com/office/drawing/2014/main" id="{305F2C53-411F-408E-893D-886B809DCD39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02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MH_Entry_1">
            <a:hlinkClick r:id="rId4" action="ppaction://hlinksldjump"/>
            <a:extLst>
              <a:ext uri="{FF2B5EF4-FFF2-40B4-BE49-F238E27FC236}">
                <a16:creationId xmlns:a16="http://schemas.microsoft.com/office/drawing/2014/main" id="{15AC8BF2-DF62-4367-927E-30C4D01BB858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点到直线的距离辨析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9A1FA9A-6AD9-4EC2-8B2C-C51FF784BCF9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</p:spTree>
    <p:extLst>
      <p:ext uri="{BB962C8B-B14F-4D97-AF65-F5344CB8AC3E}">
        <p14:creationId xmlns:p14="http://schemas.microsoft.com/office/powerpoint/2010/main" val="1797220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3110BB6-8498-4EFB-846E-60826BD4955B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BB1B88DA-36F8-4A87-B4B3-F0607EBFFE0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03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92D7CB7E-AAFA-4991-8EF3-5E9679C2C3A0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平行线的性质和判定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E71CE148-4386-4472-8109-729622E58666}"/>
              </a:ext>
            </a:extLst>
          </p:cNvPr>
          <p:cNvSpPr/>
          <p:nvPr/>
        </p:nvSpPr>
        <p:spPr>
          <a:xfrm>
            <a:off x="228746" y="1624658"/>
            <a:ext cx="11267853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例3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en-US" altLang="zh-CN" sz="2800" b="1" noProof="1">
                <a:latin typeface="Times New Roman" panose="02020603050405020304" pitchFamily="18" charset="0"/>
                <a:ea typeface="黑体" panose="02010609060101010101" pitchFamily="49" charset="-122"/>
              </a:rPr>
              <a:t>(1)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如图所示</a:t>
            </a:r>
            <a:r>
              <a:rPr lang="en-US" altLang="zh-CN" sz="2800" noProof="1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∠1=72</a:t>
            </a:r>
            <a:r>
              <a:rPr lang="en-US" altLang="zh-CN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°,</a:t>
            </a:r>
            <a:r>
              <a:rPr lang="zh-CN" altLang="en-US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∠2=72</a:t>
            </a:r>
            <a:r>
              <a:rPr lang="en-US" altLang="zh-CN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°,</a:t>
            </a:r>
            <a:r>
              <a:rPr lang="zh-CN" altLang="en-US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∠3=60</a:t>
            </a:r>
            <a:r>
              <a:rPr lang="en-US" altLang="zh-CN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°,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求</a:t>
            </a:r>
            <a:r>
              <a:rPr lang="zh-CN" altLang="en-US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∠4</a:t>
            </a:r>
            <a:r>
              <a:rPr lang="zh-CN" altLang="en-US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的度数</a:t>
            </a:r>
            <a:r>
              <a:rPr lang="en-US" altLang="zh-CN" sz="2800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</p:txBody>
      </p:sp>
      <p:sp>
        <p:nvSpPr>
          <p:cNvPr id="6" name="Text Box 21">
            <a:extLst>
              <a:ext uri="{FF2B5EF4-FFF2-40B4-BE49-F238E27FC236}">
                <a16:creationId xmlns:a16="http://schemas.microsoft.com/office/drawing/2014/main" id="{C84378CC-9F75-4A04-8551-E733122BD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662" y="2341538"/>
            <a:ext cx="7462594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微软雅黑" panose="020b0503020204020204" pitchFamily="34" charset="-122"/>
              </a:rPr>
              <a:t>∵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∠1=∠2=72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//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(内错角相等，两直线平行）</a:t>
            </a:r>
            <a:endParaRPr lang="en-US" altLang="zh-CN" sz="280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∠3+∠4=180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 (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两直线平行，同旁内角互补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微软雅黑" panose="020b0503020204020204" pitchFamily="34" charset="-122"/>
              </a:rPr>
              <a:t>∵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∠3=60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∠4=120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33012957-04BF-4296-8E21-0C1B3B22A570}"/>
              </a:ext>
            </a:extLst>
          </p:cNvPr>
          <p:cNvGrpSpPr/>
          <p:nvPr/>
        </p:nvGrpSpPr>
        <p:grpSpPr>
          <a:xfrm>
            <a:off x="8400256" y="2564904"/>
            <a:ext cx="2686050" cy="2782887"/>
            <a:chExt cx="4230" cy="4383"/>
          </a:xfrm>
        </p:grpSpPr>
        <p:pic>
          <p:nvPicPr>
            <p:cNvPr id="8" name="Picture 24">
              <a:extLst>
                <a:ext uri="{FF2B5EF4-FFF2-40B4-BE49-F238E27FC236}">
                  <a16:creationId xmlns:a16="http://schemas.microsoft.com/office/drawing/2014/main" id="{F893DFE6-4464-4D8E-BD51-63778BC611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0"/>
              <a:ext cx="4230" cy="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25">
              <a:extLst>
                <a:ext uri="{FF2B5EF4-FFF2-40B4-BE49-F238E27FC236}">
                  <a16:creationId xmlns:a16="http://schemas.microsoft.com/office/drawing/2014/main" id="{F9FB625F-B444-4BD7-A161-07CAA9B35E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7" y="3180"/>
              <a:ext cx="533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0" name="Text Box 26">
              <a:extLst>
                <a:ext uri="{FF2B5EF4-FFF2-40B4-BE49-F238E27FC236}">
                  <a16:creationId xmlns:a16="http://schemas.microsoft.com/office/drawing/2014/main" id="{C09223A2-A32D-4354-A185-C29BA66BDB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8" y="3493"/>
              <a:ext cx="533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i="1">
                  <a:latin typeface="Times New Roman" panose="020206030504050203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6076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BBFA00C-32FF-48C2-A493-177CBE0CA068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A70C873A-AF6F-414D-9718-E4AED8F1664E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03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3C309C05-0B24-49F5-A793-EC6B3F66BBFC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平行线的性质和判定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C7835D-E46A-444C-BAC0-ED664505E77F}"/>
              </a:ext>
            </a:extLst>
          </p:cNvPr>
          <p:cNvSpPr/>
          <p:nvPr/>
        </p:nvSpPr>
        <p:spPr>
          <a:xfrm>
            <a:off x="608232" y="2321278"/>
            <a:ext cx="8129588" cy="369411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证明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: ∵∠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DAC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= ∠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ACB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 (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已知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)</a:t>
            </a:r>
            <a:endParaRPr lang="en-US" altLang="zh-CN" sz="2400" noProof="1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∴ 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AD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//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BC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(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内错角相等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,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两直线平行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)</a:t>
            </a:r>
            <a:endParaRPr lang="en-US" altLang="zh-CN" sz="2400" noProof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∵ ∠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D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+∠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DFE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=180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°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(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已知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)</a:t>
            </a:r>
            <a:endParaRPr lang="en-US" altLang="zh-CN" sz="2400" noProof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∴ 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AD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// 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EF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(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同旁内角互补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,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两直线平行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)</a:t>
            </a:r>
            <a:endParaRPr lang="en-US" altLang="zh-CN" sz="2400" noProof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∴ 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EF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//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 BC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(</a:t>
            </a:r>
            <a:r>
              <a:rPr lang="zh-CN" altLang="en-US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平行于同一条直线的两条直线互相平行</a:t>
            </a:r>
            <a:r>
              <a:rPr lang="en-US" altLang="zh-CN" sz="240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)</a:t>
            </a:r>
            <a:endParaRPr lang="en-US" altLang="zh-CN" sz="2400" noProof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zh-CN" sz="2400" noProof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zh-CN" sz="2000" noProof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66F542CD-698A-40DD-A0AC-99FE3FDCA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287" y="1654744"/>
            <a:ext cx="10234512" cy="6568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已知</a:t>
            </a: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∠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DAC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=∠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ACB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,∠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+∠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DFE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=180</a:t>
            </a: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°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求证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: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EF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en-US" altLang="zh-CN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BC.</a:t>
            </a:r>
            <a:endParaRPr lang="en-US" altLang="zh-CN" sz="2800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itchFamily="18" charset="0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D1364E32-ED85-427A-94B4-F51CB2342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8999" y="51658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A</a:t>
            </a:r>
            <a:endParaRPr lang="en-US" altLang="zh-CN" sz="2400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A404725B-4706-46AC-8E21-ADBB6567D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6399" y="44038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B</a:t>
            </a:r>
            <a:endParaRPr lang="en-US" altLang="zh-CN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33A22010-D9FE-4CDC-B0B7-2FA2B7503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2599" y="28798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  <a:endParaRPr lang="en-US" altLang="zh-CN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D43197AE-205D-4517-B3AC-2DA196945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2799" y="25750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D</a:t>
            </a:r>
            <a:endParaRPr lang="en-US" altLang="zh-CN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9A91E456-A85F-47D0-91AB-60877F8A5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9599" y="48610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E</a:t>
            </a:r>
            <a:endParaRPr lang="en-US" altLang="zh-CN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F978FBFC-15F8-429A-A922-55D8EEE03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3399" y="2575088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anose="02020603050405020304" pitchFamily="18" charset="0"/>
              </a:rPr>
              <a:t>F</a:t>
            </a:r>
            <a:endParaRPr lang="en-US" altLang="zh-CN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B0D868A2-D72D-4513-96AC-BE7974BC79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21399" y="2956088"/>
            <a:ext cx="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BB18AAAF-7517-4B14-99F1-B82FFAABF8B1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799" y="3032289"/>
            <a:ext cx="44450" cy="17319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3">
            <a:extLst>
              <a:ext uri="{FF2B5EF4-FFF2-40B4-BE49-F238E27FC236}">
                <a16:creationId xmlns:a16="http://schemas.microsoft.com/office/drawing/2014/main" id="{0A4C2D05-E273-4606-8AC8-C4D9FD0835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78799" y="3184688"/>
            <a:ext cx="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E66B6C53-199C-4C60-B36A-EB9B87B18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21399" y="2956088"/>
            <a:ext cx="2057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D209446F-26FC-4035-8EE8-D21EDF7B31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743624" y="4354676"/>
            <a:ext cx="20574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Line 16">
            <a:extLst>
              <a:ext uri="{FF2B5EF4-FFF2-40B4-BE49-F238E27FC236}">
                <a16:creationId xmlns:a16="http://schemas.microsoft.com/office/drawing/2014/main" id="{41754126-74F6-4102-8D82-6BF35F0EFB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43624" y="3157701"/>
            <a:ext cx="20574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Arc 17">
            <a:extLst>
              <a:ext uri="{FF2B5EF4-FFF2-40B4-BE49-F238E27FC236}">
                <a16:creationId xmlns:a16="http://schemas.microsoft.com/office/drawing/2014/main" id="{B713F7A7-3584-47AC-9662-6C4EBF555222}"/>
              </a:ext>
            </a:extLst>
          </p:cNvPr>
          <p:cNvSpPr>
            <a:spLocks noChangeAspect="1" noChangeArrowheads="1"/>
          </p:cNvSpPr>
          <p:nvPr/>
        </p:nvSpPr>
        <p:spPr bwMode="auto">
          <a:xfrm rot="20935461">
            <a:off x="8632500" y="4722976"/>
            <a:ext cx="354013" cy="373062"/>
          </a:xfrm>
          <a:custGeom>
            <a:gdLst>
              <a:gd name="T0" fmla="*/ 6778 w 19529"/>
              <a:gd name="T1" fmla="*/ 0 h 20509"/>
              <a:gd name="T2" fmla="*/ 19529 w 19529"/>
              <a:gd name="T3" fmla="*/ 11279 h 20509"/>
              <a:gd name="T4" fmla="*/ 6778 w 19529"/>
              <a:gd name="T5" fmla="*/ 0 h 20509"/>
              <a:gd name="T6" fmla="*/ 19529 w 19529"/>
              <a:gd name="T7" fmla="*/ 11279 h 20509"/>
              <a:gd name="T8" fmla="*/ 0 w 19529"/>
              <a:gd name="T9" fmla="*/ 20509 h 2050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29" h="20509" fill="none">
                <a:moveTo>
                  <a:pt x="6778" y="0"/>
                </a:moveTo>
                <a:cubicBezTo>
                  <a:pt x="12393" y="1856"/>
                  <a:pt x="17002" y="5933"/>
                  <a:pt x="19529" y="11279"/>
                </a:cubicBezTo>
              </a:path>
              <a:path w="19529" h="20509" stroke="0">
                <a:moveTo>
                  <a:pt x="6778" y="0"/>
                </a:moveTo>
                <a:cubicBezTo>
                  <a:pt x="12393" y="1856"/>
                  <a:pt x="17002" y="5933"/>
                  <a:pt x="19529" y="11279"/>
                </a:cubicBezTo>
                <a:lnTo>
                  <a:pt x="0" y="20509"/>
                </a:lnTo>
                <a:close/>
              </a:path>
            </a:pathLst>
          </a:custGeom>
          <a:noFill/>
          <a:ln w="38100">
            <a:solidFill>
              <a:srgbClr val="FF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" name="Arc 18">
            <a:extLst>
              <a:ext uri="{FF2B5EF4-FFF2-40B4-BE49-F238E27FC236}">
                <a16:creationId xmlns:a16="http://schemas.microsoft.com/office/drawing/2014/main" id="{31C400FA-02CD-4AA2-8E87-FF16B4A1745B}"/>
              </a:ext>
            </a:extLst>
          </p:cNvPr>
          <p:cNvSpPr>
            <a:spLocks noChangeArrowheads="1"/>
          </p:cNvSpPr>
          <p:nvPr/>
        </p:nvSpPr>
        <p:spPr bwMode="auto">
          <a:xfrm rot="18246746">
            <a:off x="10601000" y="3343439"/>
            <a:ext cx="136525" cy="285750"/>
          </a:xfrm>
          <a:custGeom>
            <a:gdLst>
              <a:gd name="T0" fmla="*/ 12203 w 21600"/>
              <a:gd name="T1" fmla="*/ 35176 h 35177"/>
              <a:gd name="T2" fmla="*/ 0 w 21600"/>
              <a:gd name="T3" fmla="*/ 15728 h 35177"/>
              <a:gd name="T4" fmla="*/ 6794 w 21600"/>
              <a:gd name="T5" fmla="*/ -1 h 35177"/>
              <a:gd name="T6" fmla="*/ 12203 w 21600"/>
              <a:gd name="T7" fmla="*/ 35176 h 35177"/>
              <a:gd name="T8" fmla="*/ 0 w 21600"/>
              <a:gd name="T9" fmla="*/ 15728 h 35177"/>
              <a:gd name="T10" fmla="*/ 6794 w 21600"/>
              <a:gd name="T11" fmla="*/ -1 h 35177"/>
              <a:gd name="T12" fmla="*/ 21600 w 21600"/>
              <a:gd name="T13" fmla="*/ 15728 h 3517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35177" fill="none">
                <a:moveTo>
                  <a:pt x="12203" y="35176"/>
                </a:moveTo>
                <a:cubicBezTo>
                  <a:pt x="4741" y="31571"/>
                  <a:pt x="0" y="24015"/>
                  <a:pt x="0" y="15728"/>
                </a:cubicBezTo>
                <a:cubicBezTo>
                  <a:pt x="-1" y="9772"/>
                  <a:pt x="2458" y="4081"/>
                  <a:pt x="6794" y="-1"/>
                </a:cubicBezTo>
              </a:path>
              <a:path w="21600" h="35177" stroke="0">
                <a:moveTo>
                  <a:pt x="12203" y="35176"/>
                </a:moveTo>
                <a:cubicBezTo>
                  <a:pt x="4741" y="31571"/>
                  <a:pt x="0" y="24015"/>
                  <a:pt x="0" y="15728"/>
                </a:cubicBezTo>
                <a:cubicBezTo>
                  <a:pt x="-1" y="9772"/>
                  <a:pt x="2458" y="4081"/>
                  <a:pt x="6794" y="-1"/>
                </a:cubicBezTo>
                <a:lnTo>
                  <a:pt x="21600" y="15728"/>
                </a:lnTo>
                <a:close/>
              </a:path>
            </a:pathLst>
          </a:custGeom>
          <a:noFill/>
          <a:ln w="38100">
            <a:solidFill>
              <a:srgbClr val="FF33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21" name="Group 19">
            <a:extLst>
              <a:ext uri="{FF2B5EF4-FFF2-40B4-BE49-F238E27FC236}">
                <a16:creationId xmlns:a16="http://schemas.microsoft.com/office/drawing/2014/main" id="{C2139FF9-E658-4A96-8CE6-3AF37A31A1F3}"/>
              </a:ext>
            </a:extLst>
          </p:cNvPr>
          <p:cNvGrpSpPr/>
          <p:nvPr/>
        </p:nvGrpSpPr>
        <p:grpSpPr>
          <a:xfrm>
            <a:off x="8557887" y="2929102"/>
            <a:ext cx="557212" cy="503237"/>
            <a:chOff x="4534" y="3043"/>
            <a:chExt cx="351" cy="317"/>
          </a:xfrm>
        </p:grpSpPr>
        <p:sp>
          <p:nvSpPr>
            <p:cNvPr id="22" name="Arc 20">
              <a:extLst>
                <a:ext uri="{FF2B5EF4-FFF2-40B4-BE49-F238E27FC236}">
                  <a16:creationId xmlns:a16="http://schemas.microsoft.com/office/drawing/2014/main" id="{1A721BED-DE1C-42AA-8AE3-4E3AEF22C3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6385485">
              <a:off x="4545" y="3019"/>
              <a:ext cx="316" cy="351"/>
            </a:xfrm>
            <a:custGeom>
              <a:gdLst>
                <a:gd name="T0" fmla="*/ 681 w 19529"/>
                <a:gd name="T1" fmla="*/ -1 h 21589"/>
                <a:gd name="T2" fmla="*/ 19529 w 19529"/>
                <a:gd name="T3" fmla="*/ 12359 h 21589"/>
                <a:gd name="T4" fmla="*/ 681 w 19529"/>
                <a:gd name="T5" fmla="*/ -1 h 21589"/>
                <a:gd name="T6" fmla="*/ 19529 w 19529"/>
                <a:gd name="T7" fmla="*/ 12359 h 21589"/>
                <a:gd name="T8" fmla="*/ 0 w 19529"/>
                <a:gd name="T9" fmla="*/ 21589 h 21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29" h="21589" fill="none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</a:path>
                <a:path w="19529" h="21589" stroke="0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  <a:lnTo>
                    <a:pt x="0" y="21589"/>
                  </a:lnTo>
                  <a:close/>
                </a:path>
              </a:pathLst>
            </a:custGeom>
            <a:noFill/>
            <a:ln w="38100">
              <a:solidFill>
                <a:srgbClr val="FF00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Arc 21">
              <a:extLst>
                <a:ext uri="{FF2B5EF4-FFF2-40B4-BE49-F238E27FC236}">
                  <a16:creationId xmlns:a16="http://schemas.microsoft.com/office/drawing/2014/main" id="{9E9009BD-CD2B-45DA-8C87-C3FD620E1E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6596284">
              <a:off x="4577" y="3023"/>
              <a:ext cx="224" cy="249"/>
            </a:xfrm>
            <a:custGeom>
              <a:gdLst>
                <a:gd name="T0" fmla="*/ 681 w 19529"/>
                <a:gd name="T1" fmla="*/ -1 h 21589"/>
                <a:gd name="T2" fmla="*/ 19529 w 19529"/>
                <a:gd name="T3" fmla="*/ 12359 h 21589"/>
                <a:gd name="T4" fmla="*/ 681 w 19529"/>
                <a:gd name="T5" fmla="*/ -1 h 21589"/>
                <a:gd name="T6" fmla="*/ 19529 w 19529"/>
                <a:gd name="T7" fmla="*/ 12359 h 21589"/>
                <a:gd name="T8" fmla="*/ 0 w 19529"/>
                <a:gd name="T9" fmla="*/ 21589 h 21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29" h="21589" fill="none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</a:path>
                <a:path w="19529" h="21589" stroke="0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  <a:lnTo>
                    <a:pt x="0" y="21589"/>
                  </a:lnTo>
                  <a:close/>
                </a:path>
              </a:pathLst>
            </a:custGeom>
            <a:noFill/>
            <a:ln w="38100">
              <a:solidFill>
                <a:srgbClr val="FF00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id="{81B5AC76-FA8C-4E53-8673-DA2BB3D29E46}"/>
              </a:ext>
            </a:extLst>
          </p:cNvPr>
          <p:cNvGrpSpPr/>
          <p:nvPr/>
        </p:nvGrpSpPr>
        <p:grpSpPr>
          <a:xfrm rot="7756839">
            <a:off x="9333381" y="2944183"/>
            <a:ext cx="384175" cy="481012"/>
            <a:chOff x="4560" y="3120"/>
            <a:chExt cx="351" cy="316"/>
          </a:xfrm>
        </p:grpSpPr>
        <p:sp>
          <p:nvSpPr>
            <p:cNvPr id="25" name="Arc 23">
              <a:extLst>
                <a:ext uri="{FF2B5EF4-FFF2-40B4-BE49-F238E27FC236}">
                  <a16:creationId xmlns:a16="http://schemas.microsoft.com/office/drawing/2014/main" id="{EC20747F-7942-4546-8296-C7E866AEBC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073357">
              <a:off x="4579" y="3155"/>
              <a:ext cx="198" cy="219"/>
            </a:xfrm>
            <a:custGeom>
              <a:gdLst>
                <a:gd name="T0" fmla="*/ 681 w 19529"/>
                <a:gd name="T1" fmla="*/ -1 h 21589"/>
                <a:gd name="T2" fmla="*/ 19529 w 19529"/>
                <a:gd name="T3" fmla="*/ 12359 h 21589"/>
                <a:gd name="T4" fmla="*/ 681 w 19529"/>
                <a:gd name="T5" fmla="*/ -1 h 21589"/>
                <a:gd name="T6" fmla="*/ 19529 w 19529"/>
                <a:gd name="T7" fmla="*/ 12359 h 21589"/>
                <a:gd name="T8" fmla="*/ 0 w 19529"/>
                <a:gd name="T9" fmla="*/ 21589 h 21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29" h="21589" fill="none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</a:path>
                <a:path w="19529" h="21589" stroke="0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  <a:lnTo>
                    <a:pt x="0" y="21589"/>
                  </a:lnTo>
                  <a:close/>
                </a:path>
              </a:pathLst>
            </a:custGeom>
            <a:noFill/>
            <a:ln w="38100">
              <a:solidFill>
                <a:srgbClr val="FF00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Arc 24">
              <a:extLst>
                <a:ext uri="{FF2B5EF4-FFF2-40B4-BE49-F238E27FC236}">
                  <a16:creationId xmlns:a16="http://schemas.microsoft.com/office/drawing/2014/main" id="{90997CA4-6FA3-49C8-B00B-2EC21264DA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073357">
              <a:off x="4571" y="3095"/>
              <a:ext cx="316" cy="351"/>
            </a:xfrm>
            <a:custGeom>
              <a:gdLst>
                <a:gd name="T0" fmla="*/ 681 w 19529"/>
                <a:gd name="T1" fmla="*/ -1 h 21589"/>
                <a:gd name="T2" fmla="*/ 19529 w 19529"/>
                <a:gd name="T3" fmla="*/ 12359 h 21589"/>
                <a:gd name="T4" fmla="*/ 681 w 19529"/>
                <a:gd name="T5" fmla="*/ -1 h 21589"/>
                <a:gd name="T6" fmla="*/ 19529 w 19529"/>
                <a:gd name="T7" fmla="*/ 12359 h 21589"/>
                <a:gd name="T8" fmla="*/ 0 w 19529"/>
                <a:gd name="T9" fmla="*/ 21589 h 215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29" h="21589" fill="none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</a:path>
                <a:path w="19529" h="21589" stroke="0">
                  <a:moveTo>
                    <a:pt x="681" y="-1"/>
                  </a:moveTo>
                  <a:cubicBezTo>
                    <a:pt x="8785" y="255"/>
                    <a:pt x="16064" y="5028"/>
                    <a:pt x="19529" y="12359"/>
                  </a:cubicBezTo>
                  <a:lnTo>
                    <a:pt x="0" y="21589"/>
                  </a:lnTo>
                  <a:close/>
                </a:path>
              </a:pathLst>
            </a:custGeom>
            <a:noFill/>
            <a:ln w="38100">
              <a:solidFill>
                <a:srgbClr val="FF00FF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1CAD634D-40AD-4439-A693-99444D42D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13" y="4111683"/>
            <a:ext cx="11891404" cy="19303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点睛</a:t>
            </a: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平行线的性质和判定经常结合使用，由角之间的关系得出直线平行，进而再得出其他角之间的关系，或是由直线平行得到角之间的关系，进而再由角的关系得出其他直线平行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5777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1C8C8E98-8A1E-4F7D-8DE3-E9E6EEE6B544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03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66332757-206F-4A68-A594-54E0934CC514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平行线的性质和判定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8F9BAA5-FFD0-43BB-9721-AF4128EC9C7A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D1226ADF-AD10-41A1-8485-BDA161625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13" y="1730904"/>
            <a:ext cx="1209734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如图：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平分∠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上，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G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上，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FC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H.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GFH+∠BHC=180°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，求证：∠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1=∠2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2" descr="https://wb-qb-qiniu.xueba100.com/question_bank/8/da4/24e00cd35532505a9360593c90750!content">
            <a:extLst>
              <a:ext uri="{FF2B5EF4-FFF2-40B4-BE49-F238E27FC236}">
                <a16:creationId xmlns:a16="http://schemas.microsoft.com/office/drawing/2014/main" id="{F7B344F1-471A-425B-9A05-FD53EA6CC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6280" y="2780928"/>
            <a:ext cx="3096344" cy="251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76F4869F-D5C3-4D7A-9EA6-AB5E4C489226}"/>
              </a:ext>
            </a:extLst>
          </p:cNvPr>
          <p:cNvSpPr/>
          <p:nvPr/>
        </p:nvSpPr>
        <p:spPr>
          <a:xfrm>
            <a:off x="479376" y="3283546"/>
            <a:ext cx="86960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解：∵∠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BHC=∠FHD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GFH+∠BHC=180°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GFH+∠FHD=180°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r>
              <a:rPr lang="en-US" altLang="zh-CN" sz="2800" i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（同旁内角互补，两直线平行）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1=∠ABD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（两直线平行，同位角相等）</a:t>
            </a: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平分∠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2=∠ABD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（角平分线的定义）</a:t>
            </a:r>
          </a:p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873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知识网络</a:t>
            </a:r>
          </a:p>
        </p:txBody>
      </p:sp>
      <p:sp>
        <p:nvSpPr>
          <p:cNvPr id="9" name="Text Box 2" descr="羊皮纸">
            <a:extLst>
              <a:ext uri="{FF2B5EF4-FFF2-40B4-BE49-F238E27FC236}">
                <a16:creationId xmlns:a16="http://schemas.microsoft.com/office/drawing/2014/main" id="{FC4AF6D8-EE74-4871-A6CB-0446359A6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322" y="1838026"/>
            <a:ext cx="553998" cy="16319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相交线</a:t>
            </a:r>
          </a:p>
        </p:txBody>
      </p:sp>
      <p:sp>
        <p:nvSpPr>
          <p:cNvPr id="10" name="Text Box 5" descr="羊皮纸">
            <a:extLst>
              <a:ext uri="{FF2B5EF4-FFF2-40B4-BE49-F238E27FC236}">
                <a16:creationId xmlns:a16="http://schemas.microsoft.com/office/drawing/2014/main" id="{843057D1-3EA2-4E72-869F-DE60A2427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2584" y="1358601"/>
            <a:ext cx="1106487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一般情况</a:t>
            </a:r>
          </a:p>
        </p:txBody>
      </p:sp>
      <p:sp>
        <p:nvSpPr>
          <p:cNvPr id="11" name="Text Box 6" descr="羊皮纸">
            <a:extLst>
              <a:ext uri="{FF2B5EF4-FFF2-40B4-BE49-F238E27FC236}">
                <a16:creationId xmlns:a16="http://schemas.microsoft.com/office/drawing/2014/main" id="{0BA559AE-2793-4E2C-A33C-8E38174FC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2445" y="947438"/>
            <a:ext cx="877888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邻补角</a:t>
            </a:r>
          </a:p>
        </p:txBody>
      </p:sp>
      <p:sp>
        <p:nvSpPr>
          <p:cNvPr id="12" name="Text Box 7" descr="羊皮纸">
            <a:extLst>
              <a:ext uri="{FF2B5EF4-FFF2-40B4-BE49-F238E27FC236}">
                <a16:creationId xmlns:a16="http://schemas.microsoft.com/office/drawing/2014/main" id="{9E0973DF-89A7-4055-939F-961DC2F45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2445" y="1633238"/>
            <a:ext cx="877888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对顶角</a:t>
            </a:r>
          </a:p>
        </p:txBody>
      </p:sp>
      <p:sp>
        <p:nvSpPr>
          <p:cNvPr id="13" name="Text Box 8" descr="羊皮纸">
            <a:extLst>
              <a:ext uri="{FF2B5EF4-FFF2-40B4-BE49-F238E27FC236}">
                <a16:creationId xmlns:a16="http://schemas.microsoft.com/office/drawing/2014/main" id="{AE73A2E6-5041-4921-A1AC-03F9FD86C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2395" y="947438"/>
            <a:ext cx="1335088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邻补角互补</a:t>
            </a:r>
          </a:p>
        </p:txBody>
      </p:sp>
      <p:sp>
        <p:nvSpPr>
          <p:cNvPr id="14" name="Text Box 9" descr="羊皮纸">
            <a:extLst>
              <a:ext uri="{FF2B5EF4-FFF2-40B4-BE49-F238E27FC236}">
                <a16:creationId xmlns:a16="http://schemas.microsoft.com/office/drawing/2014/main" id="{22551FA8-3744-4099-B0FB-BC7F74B66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2395" y="1614190"/>
            <a:ext cx="1335088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对顶角相等</a:t>
            </a:r>
          </a:p>
        </p:txBody>
      </p:sp>
      <p:sp>
        <p:nvSpPr>
          <p:cNvPr id="15" name="Text Box 10" descr="羊皮纸">
            <a:extLst>
              <a:ext uri="{FF2B5EF4-FFF2-40B4-BE49-F238E27FC236}">
                <a16:creationId xmlns:a16="http://schemas.microsoft.com/office/drawing/2014/main" id="{E229E4A4-B266-41F8-B430-A7521D5C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2584" y="2311101"/>
            <a:ext cx="649287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特殊</a:t>
            </a:r>
          </a:p>
        </p:txBody>
      </p:sp>
      <p:sp>
        <p:nvSpPr>
          <p:cNvPr id="16" name="Text Box 11" descr="羊皮纸">
            <a:extLst>
              <a:ext uri="{FF2B5EF4-FFF2-40B4-BE49-F238E27FC236}">
                <a16:creationId xmlns:a16="http://schemas.microsoft.com/office/drawing/2014/main" id="{8351D0F2-6D3B-49F4-902B-DC0545DB4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945" y="2353963"/>
            <a:ext cx="649288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垂直</a:t>
            </a:r>
          </a:p>
        </p:txBody>
      </p:sp>
      <p:sp>
        <p:nvSpPr>
          <p:cNvPr id="17" name="Text Box 12" descr="羊皮纸">
            <a:extLst>
              <a:ext uri="{FF2B5EF4-FFF2-40B4-BE49-F238E27FC236}">
                <a16:creationId xmlns:a16="http://schemas.microsoft.com/office/drawing/2014/main" id="{5CDFE043-2B8C-4353-9244-959B2EFEE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220" y="2099963"/>
            <a:ext cx="1811338" cy="369888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存在性和唯一性</a:t>
            </a:r>
          </a:p>
        </p:txBody>
      </p:sp>
      <p:sp>
        <p:nvSpPr>
          <p:cNvPr id="18" name="Text Box 13" descr="羊皮纸">
            <a:extLst>
              <a:ext uri="{FF2B5EF4-FFF2-40B4-BE49-F238E27FC236}">
                <a16:creationId xmlns:a16="http://schemas.microsoft.com/office/drawing/2014/main" id="{6B686582-9E4B-456A-BED2-4C7E82732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220" y="2834976"/>
            <a:ext cx="1462088" cy="404812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垂线段最短</a:t>
            </a:r>
          </a:p>
        </p:txBody>
      </p:sp>
      <p:sp>
        <p:nvSpPr>
          <p:cNvPr id="19" name="Text Box 14" descr="羊皮纸">
            <a:extLst>
              <a:ext uri="{FF2B5EF4-FFF2-40B4-BE49-F238E27FC236}">
                <a16:creationId xmlns:a16="http://schemas.microsoft.com/office/drawing/2014/main" id="{CBDA1493-7965-4CB6-BE3B-C6F8B0BF4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9184" y="2711875"/>
            <a:ext cx="1146943" cy="646331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点到直线的距离</a:t>
            </a:r>
          </a:p>
        </p:txBody>
      </p:sp>
      <p:sp>
        <p:nvSpPr>
          <p:cNvPr id="20" name="Text Box 15" descr="羊皮纸">
            <a:extLst>
              <a:ext uri="{FF2B5EF4-FFF2-40B4-BE49-F238E27FC236}">
                <a16:creationId xmlns:a16="http://schemas.microsoft.com/office/drawing/2014/main" id="{6577D21D-0306-4237-A092-9C2C8609B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1371" y="3598819"/>
            <a:ext cx="2974975" cy="369887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同位角、内错角、同旁内角</a:t>
            </a:r>
          </a:p>
        </p:txBody>
      </p:sp>
      <p:sp>
        <p:nvSpPr>
          <p:cNvPr id="21" name="Text Box 16" descr="羊皮纸">
            <a:extLst>
              <a:ext uri="{FF2B5EF4-FFF2-40B4-BE49-F238E27FC236}">
                <a16:creationId xmlns:a16="http://schemas.microsoft.com/office/drawing/2014/main" id="{F6D487EF-9DCE-4C5F-A346-D20BB56F1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322" y="5013026"/>
            <a:ext cx="553998" cy="14144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平行线</a:t>
            </a:r>
          </a:p>
        </p:txBody>
      </p:sp>
      <p:sp>
        <p:nvSpPr>
          <p:cNvPr id="22" name="Text Box 17" descr="羊皮纸">
            <a:extLst>
              <a:ext uri="{FF2B5EF4-FFF2-40B4-BE49-F238E27FC236}">
                <a16:creationId xmlns:a16="http://schemas.microsoft.com/office/drawing/2014/main" id="{37FBC4E7-42E3-41C6-A340-79852BA5C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108" y="5016202"/>
            <a:ext cx="2044700" cy="369887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平行公理及其推论</a:t>
            </a:r>
          </a:p>
        </p:txBody>
      </p:sp>
      <p:sp>
        <p:nvSpPr>
          <p:cNvPr id="23" name="Text Box 18" descr="羊皮纸">
            <a:extLst>
              <a:ext uri="{FF2B5EF4-FFF2-40B4-BE49-F238E27FC236}">
                <a16:creationId xmlns:a16="http://schemas.microsoft.com/office/drawing/2014/main" id="{DFEF4EFB-4A82-4C59-95BE-C296BEFA1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233" y="4309763"/>
            <a:ext cx="1579562" cy="369888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平行线的判定</a:t>
            </a:r>
          </a:p>
        </p:txBody>
      </p:sp>
      <p:sp>
        <p:nvSpPr>
          <p:cNvPr id="24" name="Text Box 19" descr="羊皮纸">
            <a:extLst>
              <a:ext uri="{FF2B5EF4-FFF2-40B4-BE49-F238E27FC236}">
                <a16:creationId xmlns:a16="http://schemas.microsoft.com/office/drawing/2014/main" id="{3C7FB468-B4AC-4BBC-99B6-EE8E838CC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233" y="5030488"/>
            <a:ext cx="1579562" cy="369888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平行线的性质</a:t>
            </a:r>
          </a:p>
        </p:txBody>
      </p:sp>
      <p:sp>
        <p:nvSpPr>
          <p:cNvPr id="25" name="Text Box 21" descr="羊皮纸">
            <a:extLst>
              <a:ext uri="{FF2B5EF4-FFF2-40B4-BE49-F238E27FC236}">
                <a16:creationId xmlns:a16="http://schemas.microsoft.com/office/drawing/2014/main" id="{44372B03-60EC-40A6-98A1-83CFC20C8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109" y="6160788"/>
            <a:ext cx="649287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平移</a:t>
            </a:r>
          </a:p>
        </p:txBody>
      </p:sp>
      <p:sp>
        <p:nvSpPr>
          <p:cNvPr id="26" name="Text Box 22" descr="羊皮纸">
            <a:extLst>
              <a:ext uri="{FF2B5EF4-FFF2-40B4-BE49-F238E27FC236}">
                <a16:creationId xmlns:a16="http://schemas.microsoft.com/office/drawing/2014/main" id="{5A2B322D-0E2A-4C2A-8535-C070D354D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3709" y="6193206"/>
            <a:ext cx="1335087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平移的特征</a:t>
            </a:r>
          </a:p>
        </p:txBody>
      </p:sp>
      <p:sp>
        <p:nvSpPr>
          <p:cNvPr id="27" name="Text Box 23" descr="羊皮纸">
            <a:extLst>
              <a:ext uri="{FF2B5EF4-FFF2-40B4-BE49-F238E27FC236}">
                <a16:creationId xmlns:a16="http://schemas.microsoft.com/office/drawing/2014/main" id="{676DAC5D-5411-4840-AB33-350C412C6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591" y="5733256"/>
            <a:ext cx="2090737" cy="374650"/>
          </a:xfrm>
          <a:prstGeom prst="rect">
            <a:avLst/>
          </a:prstGeom>
          <a:blipFill dpi="0" rotWithShape="1">
            <a:blip r:embed="rId2"/>
            <a:tile tx="0" ty="0" sx="100000" sy="100000" flip="none" algn="tl"/>
          </a:blipFill>
          <a:ln w="9525">
            <a:solidFill>
              <a:srgbClr val="0000FF"/>
            </a:solidFill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命题、定理、证明</a:t>
            </a:r>
          </a:p>
        </p:txBody>
      </p:sp>
      <p:sp>
        <p:nvSpPr>
          <p:cNvPr id="28" name="AutoShape 24">
            <a:extLst>
              <a:ext uri="{FF2B5EF4-FFF2-40B4-BE49-F238E27FC236}">
                <a16:creationId xmlns:a16="http://schemas.microsoft.com/office/drawing/2014/main" id="{EE4D23AA-449E-4EA7-A245-011C9FB56905}"/>
              </a:ext>
            </a:extLst>
          </p:cNvPr>
          <p:cNvSpPr/>
          <p:nvPr/>
        </p:nvSpPr>
        <p:spPr bwMode="auto">
          <a:xfrm>
            <a:off x="3721795" y="1322089"/>
            <a:ext cx="431800" cy="2663825"/>
          </a:xfrm>
          <a:prstGeom prst="leftBrace">
            <a:avLst>
              <a:gd name="adj1" fmla="val 51209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" name="AutoShape 25">
            <a:extLst>
              <a:ext uri="{FF2B5EF4-FFF2-40B4-BE49-F238E27FC236}">
                <a16:creationId xmlns:a16="http://schemas.microsoft.com/office/drawing/2014/main" id="{4C67D29A-EB8B-4747-825E-C7C14F602374}"/>
              </a:ext>
            </a:extLst>
          </p:cNvPr>
          <p:cNvSpPr/>
          <p:nvPr/>
        </p:nvSpPr>
        <p:spPr bwMode="auto">
          <a:xfrm>
            <a:off x="6095108" y="955376"/>
            <a:ext cx="215900" cy="1052512"/>
          </a:xfrm>
          <a:prstGeom prst="leftBrace">
            <a:avLst>
              <a:gd name="adj1" fmla="val 40467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AutoShape 26">
            <a:extLst>
              <a:ext uri="{FF2B5EF4-FFF2-40B4-BE49-F238E27FC236}">
                <a16:creationId xmlns:a16="http://schemas.microsoft.com/office/drawing/2014/main" id="{B2F773E7-00DE-404B-9D77-396E46BB2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6408" y="1647526"/>
            <a:ext cx="792162" cy="360362"/>
          </a:xfrm>
          <a:prstGeom prst="rightArrow">
            <a:avLst>
              <a:gd name="adj1" fmla="val 50000"/>
              <a:gd name="adj2" fmla="val 548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AutoShape 27">
            <a:extLst>
              <a:ext uri="{FF2B5EF4-FFF2-40B4-BE49-F238E27FC236}">
                <a16:creationId xmlns:a16="http://schemas.microsoft.com/office/drawing/2014/main" id="{B2D31D08-E5D5-4837-BDAC-6ADEB6843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6408" y="999826"/>
            <a:ext cx="792162" cy="360362"/>
          </a:xfrm>
          <a:prstGeom prst="rightArrow">
            <a:avLst>
              <a:gd name="adj1" fmla="val 50000"/>
              <a:gd name="adj2" fmla="val 548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AutoShape 28">
            <a:extLst>
              <a:ext uri="{FF2B5EF4-FFF2-40B4-BE49-F238E27FC236}">
                <a16:creationId xmlns:a16="http://schemas.microsoft.com/office/drawing/2014/main" id="{596DF10C-9A9E-4915-8788-91F6A096C94C}"/>
              </a:ext>
            </a:extLst>
          </p:cNvPr>
          <p:cNvSpPr/>
          <p:nvPr/>
        </p:nvSpPr>
        <p:spPr bwMode="auto">
          <a:xfrm>
            <a:off x="7360346" y="2079326"/>
            <a:ext cx="360363" cy="1079500"/>
          </a:xfrm>
          <a:prstGeom prst="leftBrace">
            <a:avLst>
              <a:gd name="adj1" fmla="val 24866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AutoShape 29">
            <a:extLst>
              <a:ext uri="{FF2B5EF4-FFF2-40B4-BE49-F238E27FC236}">
                <a16:creationId xmlns:a16="http://schemas.microsoft.com/office/drawing/2014/main" id="{E9B185A8-8918-4AD1-89C0-2842965003FE}"/>
              </a:ext>
            </a:extLst>
          </p:cNvPr>
          <p:cNvSpPr/>
          <p:nvPr/>
        </p:nvSpPr>
        <p:spPr bwMode="auto">
          <a:xfrm>
            <a:off x="4726683" y="1431626"/>
            <a:ext cx="215900" cy="1008062"/>
          </a:xfrm>
          <a:prstGeom prst="leftBrace">
            <a:avLst>
              <a:gd name="adj1" fmla="val 38758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" name="AutoShape 30">
            <a:extLst>
              <a:ext uri="{FF2B5EF4-FFF2-40B4-BE49-F238E27FC236}">
                <a16:creationId xmlns:a16="http://schemas.microsoft.com/office/drawing/2014/main" id="{3E55F40E-E556-4352-A3A5-2C0597C1B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4584" y="2368252"/>
            <a:ext cx="720725" cy="287337"/>
          </a:xfrm>
          <a:prstGeom prst="rightArrow">
            <a:avLst>
              <a:gd name="adj1" fmla="val 50000"/>
              <a:gd name="adj2" fmla="val 626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" name="AutoShape 31">
            <a:extLst>
              <a:ext uri="{FF2B5EF4-FFF2-40B4-BE49-F238E27FC236}">
                <a16:creationId xmlns:a16="http://schemas.microsoft.com/office/drawing/2014/main" id="{B3ABAEEC-0D78-4697-9A90-D5F2FF02B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0609" y="3539827"/>
            <a:ext cx="865187" cy="504825"/>
          </a:xfrm>
          <a:prstGeom prst="rightArrow">
            <a:avLst>
              <a:gd name="adj1" fmla="val 50000"/>
              <a:gd name="adj2" fmla="val 427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AutoShape 32">
            <a:extLst>
              <a:ext uri="{FF2B5EF4-FFF2-40B4-BE49-F238E27FC236}">
                <a16:creationId xmlns:a16="http://schemas.microsoft.com/office/drawing/2014/main" id="{723C3E88-F82C-4121-A927-662A730049D4}"/>
              </a:ext>
            </a:extLst>
          </p:cNvPr>
          <p:cNvSpPr/>
          <p:nvPr/>
        </p:nvSpPr>
        <p:spPr bwMode="auto">
          <a:xfrm>
            <a:off x="3594795" y="5067002"/>
            <a:ext cx="395288" cy="1228725"/>
          </a:xfrm>
          <a:prstGeom prst="leftBrace">
            <a:avLst>
              <a:gd name="adj1" fmla="val 37445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" name="AutoShape 33">
            <a:extLst>
              <a:ext uri="{FF2B5EF4-FFF2-40B4-BE49-F238E27FC236}">
                <a16:creationId xmlns:a16="http://schemas.microsoft.com/office/drawing/2014/main" id="{9337288E-A658-48CF-8ED3-288BF5CFE007}"/>
              </a:ext>
            </a:extLst>
          </p:cNvPr>
          <p:cNvSpPr/>
          <p:nvPr/>
        </p:nvSpPr>
        <p:spPr bwMode="auto">
          <a:xfrm>
            <a:off x="6333233" y="4344688"/>
            <a:ext cx="419100" cy="1727200"/>
          </a:xfrm>
          <a:prstGeom prst="leftBrace">
            <a:avLst>
              <a:gd name="adj1" fmla="val 34210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AutoShape 34">
            <a:extLst>
              <a:ext uri="{FF2B5EF4-FFF2-40B4-BE49-F238E27FC236}">
                <a16:creationId xmlns:a16="http://schemas.microsoft.com/office/drawing/2014/main" id="{2EE24FF9-D62D-47AE-865A-897FCCE59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7658" y="6092527"/>
            <a:ext cx="1295400" cy="504825"/>
          </a:xfrm>
          <a:prstGeom prst="rightArrow">
            <a:avLst>
              <a:gd name="adj1" fmla="val 50000"/>
              <a:gd name="adj2" fmla="val 640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id="{FF7B8F7B-7799-40C5-B358-ADCCF79B8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512" y="2925291"/>
            <a:ext cx="6477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相交线与平行线</a:t>
            </a:r>
          </a:p>
        </p:txBody>
      </p:sp>
      <p:sp>
        <p:nvSpPr>
          <p:cNvPr id="40" name="Text Box 33">
            <a:extLst>
              <a:ext uri="{FF2B5EF4-FFF2-40B4-BE49-F238E27FC236}">
                <a16:creationId xmlns:a16="http://schemas.microsoft.com/office/drawing/2014/main" id="{37BA52E4-A452-4857-B5F1-4AD71A3A5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897" y="1172863"/>
            <a:ext cx="553998" cy="16970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</a:ln>
        </p:spPr>
        <p:txBody>
          <a:bodyPr vert="eaVert">
            <a:spAutoFit/>
          </a:bodyPr>
          <a:lstStyle>
            <a:defPPr>
              <a:defRPr lang="zh-CN"/>
            </a:defPPr>
            <a:lvl1pPr algn="ctr"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lvl9pPr>
          </a:lstStyle>
          <a:p>
            <a:r>
              <a:rPr lang="zh-CN" altLang="en-US"/>
              <a:t>两线四角</a:t>
            </a:r>
          </a:p>
        </p:txBody>
      </p:sp>
      <p:sp>
        <p:nvSpPr>
          <p:cNvPr id="41" name="Text Box 2" descr="羊皮纸">
            <a:extLst>
              <a:ext uri="{FF2B5EF4-FFF2-40B4-BE49-F238E27FC236}">
                <a16:creationId xmlns:a16="http://schemas.microsoft.com/office/drawing/2014/main" id="{42C5C09C-91B7-4508-B63A-A6F6B6A5D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2597" y="3028651"/>
            <a:ext cx="553998" cy="16303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三线八角</a:t>
            </a:r>
          </a:p>
        </p:txBody>
      </p:sp>
      <p:sp>
        <p:nvSpPr>
          <p:cNvPr id="42" name="AutoShape 24">
            <a:extLst>
              <a:ext uri="{FF2B5EF4-FFF2-40B4-BE49-F238E27FC236}">
                <a16:creationId xmlns:a16="http://schemas.microsoft.com/office/drawing/2014/main" id="{973356E9-F7BF-4763-B9DF-06851BA80E75}"/>
              </a:ext>
            </a:extLst>
          </p:cNvPr>
          <p:cNvSpPr/>
          <p:nvPr/>
        </p:nvSpPr>
        <p:spPr bwMode="auto">
          <a:xfrm>
            <a:off x="2267645" y="2736552"/>
            <a:ext cx="431800" cy="2663825"/>
          </a:xfrm>
          <a:prstGeom prst="leftBrace">
            <a:avLst>
              <a:gd name="adj1" fmla="val 51209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732FF07-188D-4C29-8BE9-5B7F01B0546A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E33C1CB8-C341-4D14-B657-61002B8A2EB3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04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C63F8AE7-0E41-4902-AB24-64F3755ADBC6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平移变换性质应用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D15456DF-F754-49A4-8B7B-BFDC9F76C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184" y="1772816"/>
            <a:ext cx="1170047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如图所示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下列四组图形中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有一组中的两个图形经过平移其中一个能得到另一个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这组图形是 （    ）</a:t>
            </a:r>
          </a:p>
        </p:txBody>
      </p:sp>
      <p:pic>
        <p:nvPicPr>
          <p:cNvPr id="6" name="Picture 22">
            <a:extLst>
              <a:ext uri="{FF2B5EF4-FFF2-40B4-BE49-F238E27FC236}">
                <a16:creationId xmlns:a16="http://schemas.microsoft.com/office/drawing/2014/main" id="{7FC70A8C-7A8F-461C-8402-96BE3F54A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1000" y="3075993"/>
            <a:ext cx="84963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A12DD64-AC43-4185-A4BE-6434D5079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9856" y="2499753"/>
            <a:ext cx="444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0C70E387-7FE9-4D01-BD35-8B6CF91F6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01" y="5222569"/>
            <a:ext cx="11700472" cy="128400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点睛</a:t>
            </a: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抓住平移前后的图形形状和大小完全相同，任何一对对应点连线段平行（或共线）且相等的性质解题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5022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E33C1CB8-C341-4D14-B657-61002B8A2EB3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04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C63F8AE7-0E41-4902-AB24-64F3755ADBC6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平移变换性质应用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C6F4C48-990C-4E5D-A64B-CF9A362B262C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  <p:sp>
        <p:nvSpPr>
          <p:cNvPr id="11" name="矩形 23">
            <a:extLst>
              <a:ext uri="{FF2B5EF4-FFF2-40B4-BE49-F238E27FC236}">
                <a16:creationId xmlns:a16="http://schemas.microsoft.com/office/drawing/2014/main" id="{658C5A04-BAA8-42CF-B3A4-91A031617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12" y="1790701"/>
            <a:ext cx="11849743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如图所示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DEF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经过平移得到△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 那么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的对应角和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ED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的对应边分别是    （     ）</a:t>
            </a:r>
          </a:p>
        </p:txBody>
      </p:sp>
      <p:pic>
        <p:nvPicPr>
          <p:cNvPr id="12" name="Picture 21">
            <a:extLst>
              <a:ext uri="{FF2B5EF4-FFF2-40B4-BE49-F238E27FC236}">
                <a16:creationId xmlns:a16="http://schemas.microsoft.com/office/drawing/2014/main" id="{F18A732B-497C-450C-8106-597C3F36A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2663665"/>
            <a:ext cx="2903537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22">
            <a:extLst>
              <a:ext uri="{FF2B5EF4-FFF2-40B4-BE49-F238E27FC236}">
                <a16:creationId xmlns:a16="http://schemas.microsoft.com/office/drawing/2014/main" id="{20CBD356-9563-4948-872E-F9A3C1214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287" y="3198167"/>
            <a:ext cx="1750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</a:rPr>
              <a:t>A.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AC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  <a:sym typeface="Times New Roman" pitchFamily="18" charset="0"/>
            </a:endParaRPr>
          </a:p>
        </p:txBody>
      </p:sp>
      <p:sp>
        <p:nvSpPr>
          <p:cNvPr id="14" name="Text Box 23">
            <a:extLst>
              <a:ext uri="{FF2B5EF4-FFF2-40B4-BE49-F238E27FC236}">
                <a16:creationId xmlns:a16="http://schemas.microsoft.com/office/drawing/2014/main" id="{3865E48C-CAD5-46D4-84E7-168703881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4855" y="3270271"/>
            <a:ext cx="22300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</a:rPr>
              <a:t>B.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BOD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BA</a:t>
            </a:r>
            <a:endParaRPr lang="zh-CN" altLang="en-US" sz="28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5" name="Text Box 24">
            <a:extLst>
              <a:ext uri="{FF2B5EF4-FFF2-40B4-BE49-F238E27FC236}">
                <a16:creationId xmlns:a16="http://schemas.microsoft.com/office/drawing/2014/main" id="{23D81AFF-9EFA-4726-A1F3-32C6FF624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287" y="4059895"/>
            <a:ext cx="1710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</a:rPr>
              <a:t>C.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BA</a:t>
            </a:r>
            <a:endParaRPr lang="zh-CN" altLang="en-US" sz="28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" name="Text Box 25">
            <a:extLst>
              <a:ext uri="{FF2B5EF4-FFF2-40B4-BE49-F238E27FC236}">
                <a16:creationId xmlns:a16="http://schemas.microsoft.com/office/drawing/2014/main" id="{A29E5E64-AC72-4CE6-88AA-512EE5B8E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4855" y="4059895"/>
            <a:ext cx="22636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</a:rPr>
              <a:t>D.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BOD, AC</a:t>
            </a:r>
            <a:endParaRPr lang="zh-CN" altLang="en-US" sz="28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B968905-8F1E-43EF-A78F-E6ED89467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8027" y="2572274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947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D36F5508-5C96-48EB-9AEA-5AB96C83083B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05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E2D278CC-53A4-464A-A2F0-4EDB47C6B72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相交线中的方程思想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41">
            <a:extLst>
              <a:ext uri="{FF2B5EF4-FFF2-40B4-BE49-F238E27FC236}">
                <a16:creationId xmlns:a16="http://schemas.microsoft.com/office/drawing/2014/main" id="{EC7C9744-7FF6-443C-A227-AF48F9D3A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904" y="2492041"/>
            <a:ext cx="7324725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解：设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∠1的度数为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,则∠2的度数为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∠3的度数为8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,根据题意可得</a:t>
            </a:r>
          </a:p>
          <a:p>
            <a:pPr>
              <a:lnSpc>
                <a:spcPct val="150000"/>
              </a:lnSpc>
            </a:pP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+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+8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=180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，解得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=18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即∠1=∠2=18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而∠4=∠1+∠2（对顶角相等）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故∠4=36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°.</a:t>
            </a:r>
          </a:p>
        </p:txBody>
      </p:sp>
      <p:grpSp>
        <p:nvGrpSpPr>
          <p:cNvPr id="5" name="Group 21">
            <a:extLst>
              <a:ext uri="{FF2B5EF4-FFF2-40B4-BE49-F238E27FC236}">
                <a16:creationId xmlns:a16="http://schemas.microsoft.com/office/drawing/2014/main" id="{AB5AFF7F-4ED5-4DC0-960F-F070FC31CF94}"/>
              </a:ext>
            </a:extLst>
          </p:cNvPr>
          <p:cNvGrpSpPr/>
          <p:nvPr/>
        </p:nvGrpSpPr>
        <p:grpSpPr>
          <a:xfrm>
            <a:off x="180337" y="1628504"/>
            <a:ext cx="11748311" cy="669618"/>
            <a:chExt cx="12699" cy="1055"/>
          </a:xfrm>
        </p:grpSpPr>
        <p:sp>
          <p:nvSpPr>
            <p:cNvPr id="6" name="矩形 23">
              <a:extLst>
                <a:ext uri="{FF2B5EF4-FFF2-40B4-BE49-F238E27FC236}">
                  <a16:creationId xmlns:a16="http://schemas.microsoft.com/office/drawing/2014/main" id="{D8712D4C-A0DF-4553-88B2-8F21F65B6EF0}"/>
                </a:ext>
              </a:extLst>
            </p:cNvPr>
            <p:cNvSpPr/>
            <p:nvPr/>
          </p:nvSpPr>
          <p:spPr>
            <a:xfrm>
              <a:off x="0" y="0"/>
              <a:ext cx="12699" cy="103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800" b="1" noProof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【</a:t>
              </a:r>
              <a:r>
                <a:rPr lang="zh-CN" altLang="en-US" sz="2800" b="1" noProof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例5</a:t>
              </a:r>
              <a:r>
                <a:rPr lang="en-US" altLang="zh-CN" sz="2800" b="1" noProof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】</a:t>
              </a:r>
              <a:r>
                <a:rPr lang="zh-CN" altLang="en-US" sz="2800" noProof="1">
                  <a:latin typeface="Times New Roman" panose="02020603050405020304" pitchFamily="18" charset="0"/>
                  <a:ea typeface="黑体" panose="02010609060101010101" pitchFamily="49" charset="-122"/>
                </a:rPr>
                <a:t>如图所示，         交于点</a:t>
              </a:r>
              <a:r>
                <a:rPr lang="zh-CN" altLang="en-US" sz="2800" i="1" noProof="1">
                  <a:latin typeface="Times New Roman" panose="02020603050405020304" pitchFamily="18" charset="0"/>
                  <a:ea typeface="黑体" panose="02010609060101010101" pitchFamily="49" charset="-122"/>
                </a:rPr>
                <a:t>O,</a:t>
              </a:r>
              <a:r>
                <a:rPr lang="zh-CN" altLang="en-US" sz="2800" noProof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∠1=∠2,∠3∶∠1=8∶1,求∠4的度数</a:t>
              </a:r>
              <a:r>
                <a:rPr lang="en-US" altLang="zh-CN" sz="2800" noProof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sym typeface="Times New Roman" panose="02020603050405020304" pitchFamily="18" charset="0"/>
                </a:rPr>
                <a:t>.</a:t>
              </a:r>
            </a:p>
          </p:txBody>
        </p:sp>
        <p:graphicFrame>
          <p:nvGraphicFramePr>
            <p:cNvPr id="7" name="Object 23">
              <a:hlinkClick action="ppaction://ole?verb=1"/>
              <a:extLst>
                <a:ext uri="{FF2B5EF4-FFF2-40B4-BE49-F238E27FC236}">
                  <a16:creationId xmlns:a16="http://schemas.microsoft.com/office/drawing/2014/main" id="{8AE9B2BA-E856-4048-80D5-98AFDBF4ED8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0597244"/>
                </p:ext>
              </p:extLst>
            </p:nvPr>
          </p:nvGraphicFramePr>
          <p:xfrm>
            <a:off x="3125" y="456"/>
            <a:ext cx="1165" cy="59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38" r:id="rId5" imgW="470541" imgH="241580" progId="Equation.DSMT4">
                    <p:embed/>
                  </p:oleObj>
                </mc:Choice>
                <mc:Fallback>
                  <p:oleObj r:id="rId5" imgW="470541" imgH="24158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125" y="456"/>
                          <a:ext cx="1165" cy="5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24">
            <a:extLst>
              <a:ext uri="{FF2B5EF4-FFF2-40B4-BE49-F238E27FC236}">
                <a16:creationId xmlns:a16="http://schemas.microsoft.com/office/drawing/2014/main" id="{D0A30251-0157-4509-B686-6F771914ECB3}"/>
              </a:ext>
            </a:extLst>
          </p:cNvPr>
          <p:cNvGrpSpPr/>
          <p:nvPr/>
        </p:nvGrpSpPr>
        <p:grpSpPr>
          <a:xfrm>
            <a:off x="8472264" y="2873375"/>
            <a:ext cx="2549525" cy="1511300"/>
            <a:chExt cx="4017" cy="2381"/>
          </a:xfrm>
        </p:grpSpPr>
        <p:grpSp>
          <p:nvGrpSpPr>
            <p:cNvPr id="9" name="Group 25">
              <a:extLst>
                <a:ext uri="{FF2B5EF4-FFF2-40B4-BE49-F238E27FC236}">
                  <a16:creationId xmlns:a16="http://schemas.microsoft.com/office/drawing/2014/main" id="{B542FC17-EECD-4761-92E0-52906EA4B046}"/>
                </a:ext>
              </a:extLst>
            </p:cNvPr>
            <p:cNvGrpSpPr/>
            <p:nvPr/>
          </p:nvGrpSpPr>
          <p:grpSpPr>
            <a:xfrm>
              <a:off x="0" y="453"/>
              <a:ext cx="3628" cy="1928"/>
              <a:chExt cx="3628" cy="1928"/>
            </a:xfrm>
          </p:grpSpPr>
          <p:grpSp>
            <p:nvGrpSpPr>
              <p:cNvPr id="17" name="Group 26">
                <a:extLst>
                  <a:ext uri="{FF2B5EF4-FFF2-40B4-BE49-F238E27FC236}">
                    <a16:creationId xmlns:a16="http://schemas.microsoft.com/office/drawing/2014/main" id="{B45EA020-A831-471D-A3C6-4B3BE7E258C6}"/>
                  </a:ext>
                </a:extLst>
              </p:cNvPr>
              <p:cNvGrpSpPr/>
              <p:nvPr/>
            </p:nvGrpSpPr>
            <p:grpSpPr>
              <a:xfrm>
                <a:off x="0" y="0"/>
                <a:ext cx="3628" cy="1928"/>
                <a:chExt cx="3628" cy="1928"/>
              </a:xfrm>
            </p:grpSpPr>
            <p:sp>
              <p:nvSpPr>
                <p:cNvPr id="22" name="Line 27">
                  <a:extLst>
                    <a:ext uri="{FF2B5EF4-FFF2-40B4-BE49-F238E27FC236}">
                      <a16:creationId xmlns:a16="http://schemas.microsoft.com/office/drawing/2014/main" id="{A4313CD8-44C4-4DD0-8AD0-66CA127E7F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0" y="1134"/>
                  <a:ext cx="3629" cy="1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" name="Line 28">
                  <a:extLst>
                    <a:ext uri="{FF2B5EF4-FFF2-40B4-BE49-F238E27FC236}">
                      <a16:creationId xmlns:a16="http://schemas.microsoft.com/office/drawing/2014/main" id="{95975C5D-DBC8-4ECD-821C-C555C6D509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35" y="0"/>
                  <a:ext cx="2608" cy="192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4" name="Line 29">
                  <a:extLst>
                    <a:ext uri="{FF2B5EF4-FFF2-40B4-BE49-F238E27FC236}">
                      <a16:creationId xmlns:a16="http://schemas.microsoft.com/office/drawing/2014/main" id="{5AF2F416-0C80-4955-9ED9-2FAD920919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01" y="567"/>
                  <a:ext cx="1814" cy="56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8" name="Text Box 30">
                <a:extLst>
                  <a:ext uri="{FF2B5EF4-FFF2-40B4-BE49-F238E27FC236}">
                    <a16:creationId xmlns:a16="http://schemas.microsoft.com/office/drawing/2014/main" id="{5D803D2E-F400-4CED-857F-C323F03EF0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00000">
                <a:off x="2077" y="705"/>
                <a:ext cx="657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b="1"/>
                  <a:t>）</a:t>
                </a:r>
              </a:p>
            </p:txBody>
          </p:sp>
          <p:sp>
            <p:nvSpPr>
              <p:cNvPr id="19" name="Text Box 31">
                <a:extLst>
                  <a:ext uri="{FF2B5EF4-FFF2-40B4-BE49-F238E27FC236}">
                    <a16:creationId xmlns:a16="http://schemas.microsoft.com/office/drawing/2014/main" id="{05C00F8D-533A-44D7-A0E4-D501112B8A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880000">
                <a:off x="2079" y="492"/>
                <a:ext cx="655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/>
                  <a:t>）</a:t>
                </a:r>
              </a:p>
            </p:txBody>
          </p:sp>
          <p:sp>
            <p:nvSpPr>
              <p:cNvPr id="20" name="Text Box 32">
                <a:extLst>
                  <a:ext uri="{FF2B5EF4-FFF2-40B4-BE49-F238E27FC236}">
                    <a16:creationId xmlns:a16="http://schemas.microsoft.com/office/drawing/2014/main" id="{AC61703F-D3B2-43E7-BC85-89CC4D08D4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4460000">
                <a:off x="1253" y="705"/>
                <a:ext cx="655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/>
                  <a:t>）</a:t>
                </a:r>
              </a:p>
            </p:txBody>
          </p:sp>
          <p:sp>
            <p:nvSpPr>
              <p:cNvPr id="21" name="Text Box 33">
                <a:extLst>
                  <a:ext uri="{FF2B5EF4-FFF2-40B4-BE49-F238E27FC236}">
                    <a16:creationId xmlns:a16="http://schemas.microsoft.com/office/drawing/2014/main" id="{CD16C826-C233-4C82-BBB3-F48B46B445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9720000">
                <a:off x="904" y="996"/>
                <a:ext cx="655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/>
                  <a:t>）</a:t>
                </a:r>
              </a:p>
            </p:txBody>
          </p:sp>
        </p:grpSp>
        <p:sp>
          <p:nvSpPr>
            <p:cNvPr id="10" name="Text Box 34">
              <a:extLst>
                <a:ext uri="{FF2B5EF4-FFF2-40B4-BE49-F238E27FC236}">
                  <a16:creationId xmlns:a16="http://schemas.microsoft.com/office/drawing/2014/main" id="{9EE94445-E677-4487-9992-9DCAECDB2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4" y="1169"/>
              <a:ext cx="45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" name="Text Box 35">
              <a:extLst>
                <a:ext uri="{FF2B5EF4-FFF2-40B4-BE49-F238E27FC236}">
                  <a16:creationId xmlns:a16="http://schemas.microsoft.com/office/drawing/2014/main" id="{C349B142-F47D-4409-A613-977C969A97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0" y="904"/>
              <a:ext cx="45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Text Box 36">
              <a:extLst>
                <a:ext uri="{FF2B5EF4-FFF2-40B4-BE49-F238E27FC236}">
                  <a16:creationId xmlns:a16="http://schemas.microsoft.com/office/drawing/2014/main" id="{AA0AB0A8-E079-40CF-9473-86B1C1CB0D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017"/>
              <a:ext cx="45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3" name="Text Box 37">
              <a:extLst>
                <a:ext uri="{FF2B5EF4-FFF2-40B4-BE49-F238E27FC236}">
                  <a16:creationId xmlns:a16="http://schemas.microsoft.com/office/drawing/2014/main" id="{FD34F53C-AE43-46EE-92C4-50C28252B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6" y="1482"/>
              <a:ext cx="453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latin typeface="Times New Roman" panose="02020603050405020304" pitchFamily="18" charset="0"/>
                </a:rPr>
                <a:t>4</a:t>
              </a:r>
            </a:p>
          </p:txBody>
        </p:sp>
        <p:graphicFrame>
          <p:nvGraphicFramePr>
            <p:cNvPr id="14" name="Object 38">
              <a:hlinkClick action="ppaction://ole?verb=1"/>
              <a:extLst>
                <a:ext uri="{FF2B5EF4-FFF2-40B4-BE49-F238E27FC236}">
                  <a16:creationId xmlns:a16="http://schemas.microsoft.com/office/drawing/2014/main" id="{1132B473-93CF-4B84-AA64-35246731E9F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41" y="1130"/>
            <a:ext cx="376" cy="64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39" r:id="rId7" imgW="140011" imgH="241771" progId="Equation.DSMT4">
                    <p:embed/>
                  </p:oleObj>
                </mc:Choice>
                <mc:Fallback>
                  <p:oleObj r:id="rId7" imgW="140011" imgH="241771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641" y="1130"/>
                          <a:ext cx="376" cy="6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9">
              <a:hlinkClick action="ppaction://ole?verb=1"/>
              <a:extLst>
                <a:ext uri="{FF2B5EF4-FFF2-40B4-BE49-F238E27FC236}">
                  <a16:creationId xmlns:a16="http://schemas.microsoft.com/office/drawing/2014/main" id="{27317C8E-6711-4B32-928E-E754C25AB6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24" y="0"/>
            <a:ext cx="341" cy="614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0" r:id="rId9" imgW="127120" imgH="229322" progId="Equation.DSMT4">
                    <p:embed/>
                  </p:oleObj>
                </mc:Choice>
                <mc:Fallback>
                  <p:oleObj r:id="rId9" imgW="127120" imgH="229322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224" y="0"/>
                          <a:ext cx="341" cy="6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40">
              <a:hlinkClick action="ppaction://ole?verb=1"/>
              <a:extLst>
                <a:ext uri="{FF2B5EF4-FFF2-40B4-BE49-F238E27FC236}">
                  <a16:creationId xmlns:a16="http://schemas.microsoft.com/office/drawing/2014/main" id="{E6C20077-DB00-4974-A2F3-01C3743516E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37" y="587"/>
            <a:ext cx="410" cy="614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1" r:id="rId11" imgW="152761" imgH="229322" progId="Equation.DSMT4">
                    <p:embed/>
                  </p:oleObj>
                </mc:Choice>
                <mc:Fallback>
                  <p:oleObj r:id="rId11" imgW="152761" imgH="229322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537" y="587"/>
                          <a:ext cx="410" cy="6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文本框 1">
            <a:extLst>
              <a:ext uri="{FF2B5EF4-FFF2-40B4-BE49-F238E27FC236}">
                <a16:creationId xmlns:a16="http://schemas.microsoft.com/office/drawing/2014/main" id="{CFD98145-7761-4D7B-9A22-B39CE6939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5727" y="3854450"/>
            <a:ext cx="528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O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6" name="矩形 23">
            <a:extLst>
              <a:ext uri="{FF2B5EF4-FFF2-40B4-BE49-F238E27FC236}">
                <a16:creationId xmlns:a16="http://schemas.microsoft.com/office/drawing/2014/main" id="{AE1B8FFC-C058-4E8F-8E66-57EE5E4D7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13" y="4665969"/>
            <a:ext cx="11748310" cy="19303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点睛</a:t>
            </a: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当题干中出现“角之间的倍数关系或是比值”通常利用方程解决问题。这是几何与代数知识相结合的一种体现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它可以使解题思路清晰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过程简便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在有关线段或角的求值问题中它的应用非常广泛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709A3626-A5BB-41F6-B3C8-40636A5E92F8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</p:spTree>
    <p:extLst>
      <p:ext uri="{BB962C8B-B14F-4D97-AF65-F5344CB8AC3E}">
        <p14:creationId xmlns:p14="http://schemas.microsoft.com/office/powerpoint/2010/main" val="38853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05ECAD81-7D46-476A-9B14-880E9C0AD531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05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1662168C-FCEC-4492-84A6-0FF701AC6032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相交线中的方程思想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CEB7744-7E58-497B-A13C-0C5329B4A2B6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55264FE3-41FB-4E9F-95D5-AB903EA41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519" y="1639117"/>
            <a:ext cx="11623121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，已知∠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AOC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70°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OE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把∠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BOD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分成两个角，且∠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BOE:∠DOE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2:3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，求∠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DOE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的度数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.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1F8D2EA8-ACC5-40A4-B2AD-A13709A726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0352" y="3082254"/>
            <a:ext cx="2771782" cy="25342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733E6A9F-13FA-4B56-B0ED-CC2C6B79A7C7}"/>
              </a:ext>
            </a:extLst>
          </p:cNvPr>
          <p:cNvSpPr/>
          <p:nvPr/>
        </p:nvSpPr>
        <p:spPr>
          <a:xfrm>
            <a:off x="997122" y="2988652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解：∵∠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AOC=70°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BOD=∠AOC=70°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BOE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：∠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EOD=2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设∠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BOE=2x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EOD=3x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2x+3x= 70°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x=14°</a:t>
            </a:r>
          </a:p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DOE= 3x=42°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65520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448A3B0-3A22-4E4A-8275-024D16317C4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F6C3B5A6-9BB4-4ADA-9E1B-7404AA73E329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06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0564F516-8764-445A-977B-E22EDF87F23D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平行线间“拐点”问题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7A96749-228D-42F2-845D-A56C6A85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96" y="1809649"/>
            <a:ext cx="119538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l</a:t>
            </a:r>
            <a:r>
              <a:rPr lang="en-US" altLang="zh-CN" sz="2800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en-US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∥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l</a:t>
            </a:r>
            <a:r>
              <a:rPr lang="en-US" altLang="zh-CN" sz="2800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l-GR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α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l-GR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β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1=40°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，则∠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2=______.</a:t>
            </a:r>
            <a:endParaRPr lang="zh-CN" altLang="en-US" sz="2800">
              <a:latin typeface="Times New Roman" pitchFamily="18" charset="0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0905430-D20E-4C7E-9B97-032C90843DD0}"/>
              </a:ext>
            </a:extLst>
          </p:cNvPr>
          <p:cNvGrpSpPr/>
          <p:nvPr/>
        </p:nvGrpSpPr>
        <p:grpSpPr>
          <a:xfrm>
            <a:off x="8129337" y="2966928"/>
            <a:ext cx="3451224" cy="3116407"/>
            <a:chOff x="8112224" y="2188923"/>
            <a:chExt cx="3451224" cy="311640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C5C0B664-47A0-49CC-9759-6DE36E61F6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12224" y="2492896"/>
              <a:ext cx="3451224" cy="2524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A598AE3-573D-49ED-9A99-790FE3259198}"/>
                </a:ext>
              </a:extLst>
            </p:cNvPr>
            <p:cNvSpPr txBox="1"/>
            <p:nvPr/>
          </p:nvSpPr>
          <p:spPr>
            <a:xfrm>
              <a:off x="9045748" y="4658999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/>
                <a:t>A</a:t>
              </a:r>
              <a:endParaRPr lang="zh-CN" altLang="en-US" sz="3600" b="1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47A279E-39A4-46F3-89A7-A167B47A7251}"/>
                </a:ext>
              </a:extLst>
            </p:cNvPr>
            <p:cNvSpPr txBox="1"/>
            <p:nvPr/>
          </p:nvSpPr>
          <p:spPr>
            <a:xfrm>
              <a:off x="10201100" y="3645024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/>
                <a:t>B</a:t>
              </a:r>
              <a:endParaRPr lang="zh-CN" altLang="en-US" sz="3600" b="1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FD97263F-7798-4FB7-B358-AF747BCB82D2}"/>
                </a:ext>
              </a:extLst>
            </p:cNvPr>
            <p:cNvSpPr txBox="1"/>
            <p:nvPr/>
          </p:nvSpPr>
          <p:spPr>
            <a:xfrm>
              <a:off x="9821438" y="2188923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/>
                <a:t>C</a:t>
              </a:r>
              <a:endParaRPr lang="zh-CN" altLang="en-US" sz="3600" b="1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F427212-FD47-4D59-A980-55A11A85F90E}"/>
                </a:ext>
              </a:extLst>
            </p:cNvPr>
            <p:cNvSpPr txBox="1"/>
            <p:nvPr/>
          </p:nvSpPr>
          <p:spPr>
            <a:xfrm>
              <a:off x="8470328" y="3252782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/>
                <a:t>D</a:t>
              </a:r>
              <a:endParaRPr lang="zh-CN" altLang="en-US" sz="3600" b="1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D13ECFC5-CB5A-4051-A168-6C278BE64B6A}"/>
              </a:ext>
            </a:extLst>
          </p:cNvPr>
          <p:cNvSpPr/>
          <p:nvPr/>
        </p:nvSpPr>
        <p:spPr>
          <a:xfrm>
            <a:off x="665829" y="2768729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  <a:r>
              <a:rPr kumimoji="1" lang="zh-CN" altLang="en-US" sz="28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延长</a:t>
            </a:r>
            <a:r>
              <a:rPr kumimoji="1" lang="en-US" altLang="zh-CN" sz="28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28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交直线</a:t>
            </a:r>
            <a:r>
              <a:rPr kumimoji="1" lang="en-US" altLang="zh-CN" sz="2800" i="1">
                <a:solidFill>
                  <a:srgbClr val="00206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>
                <a:solidFill>
                  <a:srgbClr val="00206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2</a:t>
            </a:r>
            <a:r>
              <a:rPr kumimoji="1" lang="zh-CN" altLang="en-US" sz="28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于点</a:t>
            </a:r>
            <a:r>
              <a:rPr kumimoji="1" lang="en-US" altLang="zh-CN" sz="28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</a:p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kumimoji="1" lang="en-US" altLang="zh-CN" sz="2800" i="1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1</a:t>
            </a:r>
            <a:r>
              <a:rPr kumimoji="1" lang="en-US" altLang="en-US" sz="2800" i="1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∥ </a:t>
            </a:r>
            <a:r>
              <a:rPr kumimoji="1" lang="en-US" altLang="zh-CN" sz="2800" i="1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2</a:t>
            </a:r>
            <a:r>
              <a:rPr kumimoji="1" lang="en-US" altLang="zh-CN" sz="2800" i="1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 </a:t>
            </a:r>
          </a:p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3=∠1=40°</a:t>
            </a:r>
            <a:endParaRPr kumimoji="1"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kumimoji="1" lang="el-GR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α=∠β</a:t>
            </a:r>
            <a:endParaRPr kumimoji="1" lang="zh-CN" altLang="el-GR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l-GR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zh-CN" sz="2800" i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CD</a:t>
            </a:r>
            <a:endParaRPr kumimoji="1"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2+∠3=180°</a:t>
            </a:r>
            <a:endParaRPr kumimoji="1"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2=180°-∠3=180°-40°=140°</a:t>
            </a:r>
            <a:endParaRPr kumimoji="1"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Line 15">
            <a:extLst>
              <a:ext uri="{FF2B5EF4-FFF2-40B4-BE49-F238E27FC236}">
                <a16:creationId xmlns:a16="http://schemas.microsoft.com/office/drawing/2014/main" id="{E2C431D9-643E-4438-B87E-7E8EEEF2DD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81395" y="4309894"/>
            <a:ext cx="1371178" cy="1127099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Text Box 11">
            <a:extLst>
              <a:ext uri="{FF2B5EF4-FFF2-40B4-BE49-F238E27FC236}">
                <a16:creationId xmlns:a16="http://schemas.microsoft.com/office/drawing/2014/main" id="{D70F067C-54F3-4284-B5A0-4BA29BEA4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7109" y="5195464"/>
            <a:ext cx="4343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</a:p>
        </p:txBody>
      </p:sp>
      <p:sp>
        <p:nvSpPr>
          <p:cNvPr id="15" name="Line 15">
            <a:extLst>
              <a:ext uri="{FF2B5EF4-FFF2-40B4-BE49-F238E27FC236}">
                <a16:creationId xmlns:a16="http://schemas.microsoft.com/office/drawing/2014/main" id="{D7A932A9-6AF9-4375-B579-A0BDA026F98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6405" y="5451993"/>
            <a:ext cx="1371178" cy="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1129494-01CA-4F74-92FE-55F1DBBE3587}"/>
              </a:ext>
            </a:extLst>
          </p:cNvPr>
          <p:cNvSpPr/>
          <p:nvPr/>
        </p:nvSpPr>
        <p:spPr>
          <a:xfrm>
            <a:off x="9248023" y="1844824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140°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549271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448A3B0-3A22-4E4A-8275-024D16317C4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考点解析</a:t>
            </a:r>
          </a:p>
        </p:txBody>
      </p:sp>
      <p:sp>
        <p:nvSpPr>
          <p:cNvPr id="3" name="MH_Number_1">
            <a:hlinkClick r:id="rId3" action="ppaction://hlinksldjump"/>
            <a:extLst>
              <a:ext uri="{FF2B5EF4-FFF2-40B4-BE49-F238E27FC236}">
                <a16:creationId xmlns:a16="http://schemas.microsoft.com/office/drawing/2014/main" id="{F6C3B5A6-9BB4-4ADA-9E1B-7404AA73E329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50913" y="993428"/>
            <a:ext cx="786749" cy="599331"/>
          </a:xfrm>
          <a:custGeom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216000" bIns="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kern="0">
                <a:solidFill>
                  <a:srgbClr val="FFFFFF"/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06</a:t>
            </a:r>
            <a:endParaRPr lang="ru-RU" sz="3200" b="1" kern="0">
              <a:solidFill>
                <a:srgbClr val="FFFFFF"/>
              </a:solidFill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MH_Entry_1">
            <a:hlinkClick r:id="rId3" action="ppaction://hlinksldjump"/>
            <a:extLst>
              <a:ext uri="{FF2B5EF4-FFF2-40B4-BE49-F238E27FC236}">
                <a16:creationId xmlns:a16="http://schemas.microsoft.com/office/drawing/2014/main" id="{0564F516-8764-445A-977B-E22EDF87F23D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975763" y="980728"/>
            <a:ext cx="3383507" cy="611262"/>
          </a:xfrm>
          <a:custGeom>
            <a:gdLst>
              <a:gd name="connsiteX0" fmla="*/ 0 w 3383507"/>
              <a:gd name="connsiteY0" fmla="*/ 0 h 483636"/>
              <a:gd name="connsiteX1" fmla="*/ 424176 w 3383507"/>
              <a:gd name="connsiteY1" fmla="*/ 0 h 483636"/>
              <a:gd name="connsiteX2" fmla="*/ 439790 w 3383507"/>
              <a:gd name="connsiteY2" fmla="*/ 0 h 483636"/>
              <a:gd name="connsiteX3" fmla="*/ 845749 w 3383507"/>
              <a:gd name="connsiteY3" fmla="*/ 0 h 483636"/>
              <a:gd name="connsiteX4" fmla="*/ 861363 w 3383507"/>
              <a:gd name="connsiteY4" fmla="*/ 0 h 483636"/>
              <a:gd name="connsiteX5" fmla="*/ 1238697 w 3383507"/>
              <a:gd name="connsiteY5" fmla="*/ 0 h 483636"/>
              <a:gd name="connsiteX6" fmla="*/ 1285539 w 3383507"/>
              <a:gd name="connsiteY6" fmla="*/ 0 h 483636"/>
              <a:gd name="connsiteX7" fmla="*/ 1649861 w 3383507"/>
              <a:gd name="connsiteY7" fmla="*/ 0 h 483636"/>
              <a:gd name="connsiteX8" fmla="*/ 1675884 w 3383507"/>
              <a:gd name="connsiteY8" fmla="*/ 0 h 483636"/>
              <a:gd name="connsiteX9" fmla="*/ 2061025 w 3383507"/>
              <a:gd name="connsiteY9" fmla="*/ 0 h 483636"/>
              <a:gd name="connsiteX10" fmla="*/ 2089651 w 3383507"/>
              <a:gd name="connsiteY10" fmla="*/ 0 h 483636"/>
              <a:gd name="connsiteX11" fmla="*/ 2511224 w 3383507"/>
              <a:gd name="connsiteY11" fmla="*/ 0 h 483636"/>
              <a:gd name="connsiteX12" fmla="*/ 3383507 w 3383507"/>
              <a:gd name="connsiteY12" fmla="*/ 0 h 483636"/>
              <a:gd name="connsiteX13" fmla="*/ 3383507 w 3383507"/>
              <a:gd name="connsiteY13" fmla="*/ 483636 h 483636"/>
              <a:gd name="connsiteX14" fmla="*/ 2511224 w 3383507"/>
              <a:gd name="connsiteY14" fmla="*/ 483636 h 483636"/>
              <a:gd name="connsiteX15" fmla="*/ 2089651 w 3383507"/>
              <a:gd name="connsiteY15" fmla="*/ 483636 h 483636"/>
              <a:gd name="connsiteX16" fmla="*/ 2061025 w 3383507"/>
              <a:gd name="connsiteY16" fmla="*/ 483636 h 483636"/>
              <a:gd name="connsiteX17" fmla="*/ 1675884 w 3383507"/>
              <a:gd name="connsiteY17" fmla="*/ 483636 h 483636"/>
              <a:gd name="connsiteX18" fmla="*/ 1649861 w 3383507"/>
              <a:gd name="connsiteY18" fmla="*/ 483636 h 483636"/>
              <a:gd name="connsiteX19" fmla="*/ 1285539 w 3383507"/>
              <a:gd name="connsiteY19" fmla="*/ 483636 h 483636"/>
              <a:gd name="connsiteX20" fmla="*/ 1238697 w 3383507"/>
              <a:gd name="connsiteY20" fmla="*/ 483636 h 483636"/>
              <a:gd name="connsiteX21" fmla="*/ 861363 w 3383507"/>
              <a:gd name="connsiteY21" fmla="*/ 483636 h 483636"/>
              <a:gd name="connsiteX22" fmla="*/ 845749 w 3383507"/>
              <a:gd name="connsiteY22" fmla="*/ 483636 h 483636"/>
              <a:gd name="connsiteX23" fmla="*/ 439790 w 3383507"/>
              <a:gd name="connsiteY23" fmla="*/ 483636 h 483636"/>
              <a:gd name="connsiteX24" fmla="*/ 424176 w 3383507"/>
              <a:gd name="connsiteY24" fmla="*/ 483636 h 483636"/>
              <a:gd name="connsiteX25" fmla="*/ 0 w 3383507"/>
              <a:gd name="connsiteY25" fmla="*/ 483636 h 483636"/>
              <a:gd name="connsiteX26" fmla="*/ 0 w 3383507"/>
              <a:gd name="connsiteY26" fmla="*/ 305454 h 483636"/>
              <a:gd name="connsiteX27" fmla="*/ 18216 w 3383507"/>
              <a:gd name="connsiteY27" fmla="*/ 313091 h 483636"/>
              <a:gd name="connsiteX28" fmla="*/ 80672 w 3383507"/>
              <a:gd name="connsiteY28" fmla="*/ 338545 h 483636"/>
              <a:gd name="connsiteX29" fmla="*/ 169150 w 3383507"/>
              <a:gd name="connsiteY29" fmla="*/ 257091 h 483636"/>
              <a:gd name="connsiteX30" fmla="*/ 80672 w 3383507"/>
              <a:gd name="connsiteY30" fmla="*/ 175636 h 483636"/>
              <a:gd name="connsiteX31" fmla="*/ 23421 w 3383507"/>
              <a:gd name="connsiteY31" fmla="*/ 196000 h 483636"/>
              <a:gd name="connsiteX32" fmla="*/ 15614 w 3383507"/>
              <a:gd name="connsiteY32" fmla="*/ 201091 h 483636"/>
              <a:gd name="connsiteX33" fmla="*/ 0 w 3383507"/>
              <a:gd name="connsiteY33" fmla="*/ 208727 h 483636"/>
              <a:gd name="connsiteX34" fmla="*/ 0 w 3383507"/>
              <a:gd name="connsiteY34" fmla="*/ 0 h 48363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83507" h="483636">
                <a:moveTo>
                  <a:pt x="0" y="0"/>
                </a:moveTo>
                <a:cubicBezTo>
                  <a:pt x="0" y="0"/>
                  <a:pt x="0" y="0"/>
                  <a:pt x="424176" y="0"/>
                </a:cubicBezTo>
                <a:cubicBezTo>
                  <a:pt x="424176" y="0"/>
                  <a:pt x="424176" y="0"/>
                  <a:pt x="439790" y="0"/>
                </a:cubicBezTo>
                <a:cubicBezTo>
                  <a:pt x="439790" y="0"/>
                  <a:pt x="439790" y="0"/>
                  <a:pt x="845749" y="0"/>
                </a:cubicBezTo>
                <a:cubicBezTo>
                  <a:pt x="845749" y="0"/>
                  <a:pt x="845749" y="0"/>
                  <a:pt x="861363" y="0"/>
                </a:cubicBezTo>
                <a:cubicBezTo>
                  <a:pt x="861363" y="0"/>
                  <a:pt x="861363" y="0"/>
                  <a:pt x="1238697" y="0"/>
                </a:cubicBezTo>
                <a:cubicBezTo>
                  <a:pt x="1238697" y="0"/>
                  <a:pt x="1238697" y="0"/>
                  <a:pt x="1285539" y="0"/>
                </a:cubicBezTo>
                <a:cubicBezTo>
                  <a:pt x="1285539" y="0"/>
                  <a:pt x="1285539" y="0"/>
                  <a:pt x="1649861" y="0"/>
                </a:cubicBezTo>
                <a:cubicBezTo>
                  <a:pt x="1649861" y="0"/>
                  <a:pt x="1649861" y="0"/>
                  <a:pt x="1675884" y="0"/>
                </a:cubicBezTo>
                <a:cubicBezTo>
                  <a:pt x="1675884" y="0"/>
                  <a:pt x="1675884" y="0"/>
                  <a:pt x="2061025" y="0"/>
                </a:cubicBezTo>
                <a:cubicBezTo>
                  <a:pt x="2061025" y="0"/>
                  <a:pt x="2061025" y="0"/>
                  <a:pt x="2089651" y="0"/>
                </a:cubicBezTo>
                <a:lnTo>
                  <a:pt x="2511224" y="0"/>
                </a:lnTo>
                <a:lnTo>
                  <a:pt x="3383507" y="0"/>
                </a:lnTo>
                <a:lnTo>
                  <a:pt x="3383507" y="483636"/>
                </a:lnTo>
                <a:lnTo>
                  <a:pt x="2511224" y="483636"/>
                </a:lnTo>
                <a:cubicBezTo>
                  <a:pt x="2511224" y="483636"/>
                  <a:pt x="2511224" y="483636"/>
                  <a:pt x="2089651" y="483636"/>
                </a:cubicBezTo>
                <a:cubicBezTo>
                  <a:pt x="2089651" y="483636"/>
                  <a:pt x="2089651" y="483636"/>
                  <a:pt x="2061025" y="483636"/>
                </a:cubicBezTo>
                <a:cubicBezTo>
                  <a:pt x="2061025" y="483636"/>
                  <a:pt x="2061025" y="483636"/>
                  <a:pt x="1675884" y="483636"/>
                </a:cubicBezTo>
                <a:cubicBezTo>
                  <a:pt x="1675884" y="483636"/>
                  <a:pt x="1675884" y="483636"/>
                  <a:pt x="1649861" y="483636"/>
                </a:cubicBezTo>
                <a:cubicBezTo>
                  <a:pt x="1649861" y="483636"/>
                  <a:pt x="1649861" y="483636"/>
                  <a:pt x="1285539" y="483636"/>
                </a:cubicBezTo>
                <a:cubicBezTo>
                  <a:pt x="1285539" y="483636"/>
                  <a:pt x="1285539" y="483636"/>
                  <a:pt x="1238697" y="483636"/>
                </a:cubicBezTo>
                <a:cubicBezTo>
                  <a:pt x="1238697" y="483636"/>
                  <a:pt x="1238697" y="483636"/>
                  <a:pt x="861363" y="483636"/>
                </a:cubicBezTo>
                <a:cubicBezTo>
                  <a:pt x="861363" y="483636"/>
                  <a:pt x="861363" y="483636"/>
                  <a:pt x="845749" y="483636"/>
                </a:cubicBezTo>
                <a:cubicBezTo>
                  <a:pt x="845749" y="483636"/>
                  <a:pt x="845749" y="483636"/>
                  <a:pt x="439790" y="483636"/>
                </a:cubicBezTo>
                <a:cubicBezTo>
                  <a:pt x="439790" y="483636"/>
                  <a:pt x="439790" y="483636"/>
                  <a:pt x="424176" y="483636"/>
                </a:cubicBezTo>
                <a:cubicBezTo>
                  <a:pt x="424176" y="483636"/>
                  <a:pt x="424176" y="483636"/>
                  <a:pt x="0" y="483636"/>
                </a:cubicBezTo>
                <a:cubicBezTo>
                  <a:pt x="0" y="483636"/>
                  <a:pt x="0" y="483636"/>
                  <a:pt x="0" y="305454"/>
                </a:cubicBezTo>
                <a:cubicBezTo>
                  <a:pt x="7807" y="308000"/>
                  <a:pt x="13012" y="310545"/>
                  <a:pt x="18216" y="313091"/>
                </a:cubicBezTo>
                <a:cubicBezTo>
                  <a:pt x="23421" y="318182"/>
                  <a:pt x="54649" y="338545"/>
                  <a:pt x="80672" y="338545"/>
                </a:cubicBezTo>
                <a:cubicBezTo>
                  <a:pt x="130115" y="338545"/>
                  <a:pt x="169150" y="300363"/>
                  <a:pt x="169150" y="257091"/>
                </a:cubicBezTo>
                <a:cubicBezTo>
                  <a:pt x="169150" y="211273"/>
                  <a:pt x="130115" y="175636"/>
                  <a:pt x="80672" y="175636"/>
                </a:cubicBezTo>
                <a:cubicBezTo>
                  <a:pt x="57251" y="175636"/>
                  <a:pt x="39035" y="183273"/>
                  <a:pt x="23421" y="196000"/>
                </a:cubicBezTo>
                <a:cubicBezTo>
                  <a:pt x="20819" y="198545"/>
                  <a:pt x="18216" y="198545"/>
                  <a:pt x="15614" y="201091"/>
                </a:cubicBezTo>
                <a:cubicBezTo>
                  <a:pt x="10409" y="206182"/>
                  <a:pt x="5205" y="206182"/>
                  <a:pt x="0" y="208727"/>
                </a:cubicBezTo>
                <a:cubicBezTo>
                  <a:pt x="0" y="208727"/>
                  <a:pt x="0" y="208727"/>
                  <a:pt x="0" y="0"/>
                </a:cubicBezTo>
                <a:close/>
              </a:path>
            </a:pathLst>
          </a:custGeom>
          <a:solidFill>
            <a:srgbClr val="4DB4AF"/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vert="horz" wrap="square" lIns="0" tIns="0" rIns="0" bIns="36000" numCol="1" anchor="ctr" anchorCtr="1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zh-CN" altLang="en-US" sz="2400" b="1" ker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平行线间“拐点”问题</a:t>
            </a:r>
            <a:endParaRPr lang="en-US" sz="2400" b="1" ker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0C0F57FE-4131-4AAB-A4AD-6B53E2039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8" y="1813115"/>
            <a:ext cx="119538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迁移应用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∥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，试说明∠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D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BED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之间的大小关系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BBBB1F5-551E-456B-B3CD-BBCEF55B6D1A}"/>
              </a:ext>
            </a:extLst>
          </p:cNvPr>
          <p:cNvGrpSpPr/>
          <p:nvPr/>
        </p:nvGrpSpPr>
        <p:grpSpPr>
          <a:xfrm>
            <a:off x="7752184" y="2580146"/>
            <a:ext cx="3460645" cy="2883142"/>
            <a:chOff x="3575157" y="1564589"/>
            <a:chExt cx="3748677" cy="3673322"/>
          </a:xfrm>
        </p:grpSpPr>
        <p:sp>
          <p:nvSpPr>
            <p:cNvPr id="7" name="Line 3">
              <a:extLst>
                <a:ext uri="{FF2B5EF4-FFF2-40B4-BE49-F238E27FC236}">
                  <a16:creationId xmlns:a16="http://schemas.microsoft.com/office/drawing/2014/main" id="{33A80DD8-35C7-4412-A5FE-A817FDB8E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5612" y="3075369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4">
              <a:extLst>
                <a:ext uri="{FF2B5EF4-FFF2-40B4-BE49-F238E27FC236}">
                  <a16:creationId xmlns:a16="http://schemas.microsoft.com/office/drawing/2014/main" id="{0EFBC9AA-11F1-4ABF-BD12-B44FAEA19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2950" y="4948619"/>
              <a:ext cx="2665413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5">
              <a:extLst>
                <a:ext uri="{FF2B5EF4-FFF2-40B4-BE49-F238E27FC236}">
                  <a16:creationId xmlns:a16="http://schemas.microsoft.com/office/drawing/2014/main" id="{AA69D254-8CB4-41B9-8563-3E808D7160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59192" y="1908387"/>
              <a:ext cx="1129169" cy="1166984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6">
              <a:extLst>
                <a:ext uri="{FF2B5EF4-FFF2-40B4-BE49-F238E27FC236}">
                  <a16:creationId xmlns:a16="http://schemas.microsoft.com/office/drawing/2014/main" id="{C78B3196-2520-4329-9DD2-EF03B50BE6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9192" y="1908387"/>
              <a:ext cx="1129171" cy="3040233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6F04F8FD-DDA9-40B5-B0F7-29A123093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5157" y="2772812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492D0BF0-7FFE-4330-9712-1E6DB3CEA4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2772812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AF99B1C-C563-482E-9234-47B696CDC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427" y="4653136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0DC808AB-17E3-4CBD-90F0-470326404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4644425"/>
              <a:ext cx="479618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5" name="Text Box 11">
              <a:extLst>
                <a:ext uri="{FF2B5EF4-FFF2-40B4-BE49-F238E27FC236}">
                  <a16:creationId xmlns:a16="http://schemas.microsoft.com/office/drawing/2014/main" id="{E61217FC-42DF-40E1-8817-057EE2C35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385160" y="1564589"/>
              <a:ext cx="530036" cy="745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</p:grpSp>
      <p:sp>
        <p:nvSpPr>
          <p:cNvPr id="16" name="Text Box 11">
            <a:extLst>
              <a:ext uri="{FF2B5EF4-FFF2-40B4-BE49-F238E27FC236}">
                <a16:creationId xmlns:a16="http://schemas.microsoft.com/office/drawing/2014/main" id="{78857C66-B67D-4E79-B101-D9E5E299C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1313" y="2580145"/>
            <a:ext cx="367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6DCD19A9-D508-4ECC-A1AA-504B02FCAE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81447" y="2849988"/>
            <a:ext cx="1722192" cy="74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0742E9E-4BD9-4035-947D-2CAB5F2A3C9D}"/>
              </a:ext>
            </a:extLst>
          </p:cNvPr>
          <p:cNvSpPr/>
          <p:nvPr/>
        </p:nvSpPr>
        <p:spPr>
          <a:xfrm>
            <a:off x="383391" y="2580145"/>
            <a:ext cx="79357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>
              <a:solidFill>
                <a:srgbClr val="FF0000"/>
              </a:solidFill>
              <a:latin typeface="Arial" pitchFamily="34" charset="0"/>
              <a:ea typeface="微软雅黑" panose="020b0503020204020204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r>
              <a:rPr lang="zh-CN" altLang="en-US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过点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b="1" i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∴∠B=∠BEF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∠D=∠DEF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（两直线平行，内错角相等）</a:t>
            </a: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BEF+ ∠BED =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DEF</a:t>
            </a:r>
            <a:endParaRPr lang="zh-CN" altLang="en-US" sz="2400">
              <a:solidFill>
                <a:srgbClr val="FF0000"/>
              </a:solidFill>
              <a:latin typeface="Arial" pitchFamily="34" charset="0"/>
              <a:ea typeface="微软雅黑" panose="020b0503020204020204" pitchFamily="34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490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23">
            <a:extLst>
              <a:ext uri="{FF2B5EF4-FFF2-40B4-BE49-F238E27FC236}">
                <a16:creationId xmlns:a16="http://schemas.microsoft.com/office/drawing/2014/main" id="{48E73DB7-6481-431F-87A9-336B99348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5490" y="1322742"/>
            <a:ext cx="5541963" cy="51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若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∥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,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则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zh-CN" altLang="en-US" sz="2800" b="1" u="sng"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=∠ </a:t>
            </a:r>
            <a:r>
              <a:rPr lang="zh-CN" altLang="en-US" sz="2800" b="1" u="sng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b="1" u="sng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146D127C-10A1-4BC6-A6A7-507697238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91" y="1292874"/>
            <a:ext cx="8424862" cy="51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marL="311150" indent="-3111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,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若</a:t>
            </a:r>
            <a:r>
              <a:rPr lang="zh-CN" altLang="en-US" sz="2800">
                <a:latin typeface="Times New Roman" panose="02020603050405020304" pitchFamily="18" charset="0"/>
              </a:rPr>
              <a:t>∠</a:t>
            </a:r>
            <a:r>
              <a:rPr lang="en-US" altLang="zh-CN" sz="2800">
                <a:latin typeface="Times New Roman" panose="02020603050405020304" pitchFamily="18" charset="0"/>
              </a:rPr>
              <a:t>3=∠4</a:t>
            </a:r>
            <a:r>
              <a:rPr lang="zh-CN" altLang="en-US" sz="2800">
                <a:latin typeface="Times New Roman" panose="02020603050405020304" pitchFamily="18" charset="0"/>
              </a:rPr>
              <a:t>，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则</a:t>
            </a:r>
            <a:r>
              <a:rPr lang="zh-CN" altLang="en-US" sz="2800"/>
              <a:t> </a:t>
            </a:r>
            <a:r>
              <a:rPr lang="zh-CN" altLang="en-US" sz="2800" u="sng"/>
              <a:t>      </a:t>
            </a:r>
            <a:r>
              <a:rPr lang="zh-CN" altLang="en-US" sz="2800" i="1"/>
              <a:t>∥</a:t>
            </a:r>
            <a:r>
              <a:rPr lang="zh-CN" altLang="en-US" sz="2800" u="sng"/>
              <a:t>       </a:t>
            </a:r>
            <a:r>
              <a:rPr lang="zh-CN" altLang="en-US" sz="2800"/>
              <a:t>；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240DD9AC-6B85-440A-876E-AC2D01E88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354" y="1292873"/>
            <a:ext cx="72231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</a:rPr>
              <a:t>AD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69B5616-0800-4463-BDBC-B679A7841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1293" y="1297926"/>
            <a:ext cx="5016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2" name="Text Box 25">
            <a:extLst>
              <a:ext uri="{FF2B5EF4-FFF2-40B4-BE49-F238E27FC236}">
                <a16:creationId xmlns:a16="http://schemas.microsoft.com/office/drawing/2014/main" id="{0FD220EB-BCA6-4C03-8621-476332FB3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4083" y="1291042"/>
            <a:ext cx="50641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3" name="Text Box 26">
            <a:extLst>
              <a:ext uri="{FF2B5EF4-FFF2-40B4-BE49-F238E27FC236}">
                <a16:creationId xmlns:a16="http://schemas.microsoft.com/office/drawing/2014/main" id="{CDCF6787-A95C-4886-87CA-3FEA14215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955" y="3232508"/>
            <a:ext cx="10679390" cy="68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marL="311150" indent="-3111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=70°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= 110°,∠1=69°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，则∠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=_____.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3C625FED-D902-4AE9-A3D7-3D6BDD0D505E}"/>
              </a:ext>
            </a:extLst>
          </p:cNvPr>
          <p:cNvGrpSpPr/>
          <p:nvPr/>
        </p:nvGrpSpPr>
        <p:grpSpPr>
          <a:xfrm>
            <a:off x="9034692" y="4106845"/>
            <a:ext cx="2581274" cy="2150125"/>
            <a:chOff x="6107064" y="3977158"/>
            <a:chExt cx="2581274" cy="2150125"/>
          </a:xfrm>
        </p:grpSpPr>
        <p:sp>
          <p:nvSpPr>
            <p:cNvPr id="24" name="Text Box 28">
              <a:extLst>
                <a:ext uri="{FF2B5EF4-FFF2-40B4-BE49-F238E27FC236}">
                  <a16:creationId xmlns:a16="http://schemas.microsoft.com/office/drawing/2014/main" id="{D33E2F77-6E58-433F-B1F8-D9FA1B9062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7064" y="5674195"/>
              <a:ext cx="1152525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</a:rPr>
                <a:t>B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30">
              <a:extLst>
                <a:ext uri="{FF2B5EF4-FFF2-40B4-BE49-F238E27FC236}">
                  <a16:creationId xmlns:a16="http://schemas.microsoft.com/office/drawing/2014/main" id="{E2A68D22-C488-4FE2-A25D-7BF9167865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94402" y="4224809"/>
              <a:ext cx="503237" cy="1482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31">
              <a:extLst>
                <a:ext uri="{FF2B5EF4-FFF2-40B4-BE49-F238E27FC236}">
                  <a16:creationId xmlns:a16="http://schemas.microsoft.com/office/drawing/2014/main" id="{BD7FB1B9-EC61-4F12-BA05-A0F9192974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81739" y="4883620"/>
              <a:ext cx="12239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32">
              <a:extLst>
                <a:ext uri="{FF2B5EF4-FFF2-40B4-BE49-F238E27FC236}">
                  <a16:creationId xmlns:a16="http://schemas.microsoft.com/office/drawing/2014/main" id="{DFABBC6F-2573-481F-98C0-822F7AF6A0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18363" y="4883621"/>
              <a:ext cx="287338" cy="823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33">
              <a:extLst>
                <a:ext uri="{FF2B5EF4-FFF2-40B4-BE49-F238E27FC236}">
                  <a16:creationId xmlns:a16="http://schemas.microsoft.com/office/drawing/2014/main" id="{95D67849-4EE9-4CBF-BCE0-AEBD3F9EF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4401" y="5707533"/>
              <a:ext cx="12239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 Box 34">
              <a:extLst>
                <a:ext uri="{FF2B5EF4-FFF2-40B4-BE49-F238E27FC236}">
                  <a16:creationId xmlns:a16="http://schemas.microsoft.com/office/drawing/2014/main" id="{064BE6EA-6A02-4B7F-B05A-B3C89233B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8501" y="4558183"/>
              <a:ext cx="1008062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35">
              <a:extLst>
                <a:ext uri="{FF2B5EF4-FFF2-40B4-BE49-F238E27FC236}">
                  <a16:creationId xmlns:a16="http://schemas.microsoft.com/office/drawing/2014/main" id="{38F54C91-A1E7-4EFC-8FDA-7596E1A10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8364" y="5542433"/>
              <a:ext cx="504825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</a:rPr>
                <a:t>C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36">
              <a:extLst>
                <a:ext uri="{FF2B5EF4-FFF2-40B4-BE49-F238E27FC236}">
                  <a16:creationId xmlns:a16="http://schemas.microsoft.com/office/drawing/2014/main" id="{4FC55891-74C2-4142-9200-0D9A2B6D24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2351" y="3977158"/>
              <a:ext cx="1079500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</a:rPr>
                <a:t>E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37">
              <a:extLst>
                <a:ext uri="{FF2B5EF4-FFF2-40B4-BE49-F238E27FC236}">
                  <a16:creationId xmlns:a16="http://schemas.microsoft.com/office/drawing/2014/main" id="{B398B700-1A9C-4EB6-BA5E-9148A8087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6176" y="4553420"/>
              <a:ext cx="792162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</a:rPr>
                <a:t>D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8">
              <a:extLst>
                <a:ext uri="{FF2B5EF4-FFF2-40B4-BE49-F238E27FC236}">
                  <a16:creationId xmlns:a16="http://schemas.microsoft.com/office/drawing/2014/main" id="{6103099B-30C1-43BC-A97D-22962BC340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01386">
              <a:off x="6588076" y="4542776"/>
              <a:ext cx="476250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⌒</a:t>
              </a:r>
              <a:endParaRPr lang="en-US" altLang="zh-CN" sz="2400" b="1"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39">
              <a:extLst>
                <a:ext uri="{FF2B5EF4-FFF2-40B4-BE49-F238E27FC236}">
                  <a16:creationId xmlns:a16="http://schemas.microsoft.com/office/drawing/2014/main" id="{59C6E2D9-8B3A-48AC-A8B9-5265E1D5F3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6202" y="4308945"/>
              <a:ext cx="504825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anose="02020603050405020304" pitchFamily="18" charset="0"/>
                </a:rPr>
                <a:t>1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 Box 40">
            <a:extLst>
              <a:ext uri="{FF2B5EF4-FFF2-40B4-BE49-F238E27FC236}">
                <a16:creationId xmlns:a16="http://schemas.microsoft.com/office/drawing/2014/main" id="{53943133-B6E9-41C6-8C1F-5A40F9392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9574" y="3364839"/>
            <a:ext cx="11398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69°</a:t>
            </a:r>
          </a:p>
        </p:txBody>
      </p:sp>
      <p:sp>
        <p:nvSpPr>
          <p:cNvPr id="21" name="Text Box 24">
            <a:extLst>
              <a:ext uri="{FF2B5EF4-FFF2-40B4-BE49-F238E27FC236}">
                <a16:creationId xmlns:a16="http://schemas.microsoft.com/office/drawing/2014/main" id="{70A308F7-35D2-4A51-A8EE-D20C542F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3849" y="1292893"/>
            <a:ext cx="865187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</a:rPr>
              <a:t>BC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0BAD402-E848-4A71-9BD9-2E056A6EB139}"/>
              </a:ext>
            </a:extLst>
          </p:cNvPr>
          <p:cNvGrpSpPr/>
          <p:nvPr/>
        </p:nvGrpSpPr>
        <p:grpSpPr>
          <a:xfrm>
            <a:off x="8721953" y="1764640"/>
            <a:ext cx="2785525" cy="1697688"/>
            <a:chOff x="8601293" y="2452364"/>
            <a:chExt cx="2785525" cy="1697688"/>
          </a:xfrm>
        </p:grpSpPr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91E10DA7-F1E0-4001-82CF-E66C0E45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63319" y="2842889"/>
              <a:ext cx="1008063" cy="1008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C0FC7978-F61D-4415-BE3F-119657DCE0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335421">
              <a:off x="10303093" y="3449314"/>
              <a:ext cx="35560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⌒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44182B6A-982A-42F3-B6C9-A22D154E6F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423367">
              <a:off x="10030043" y="3503289"/>
              <a:ext cx="48895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⌒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45007835-9B49-42D0-AAD1-2EEBFB8984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573900">
              <a:off x="9283918" y="2769864"/>
              <a:ext cx="490538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⌒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CBDAA160-A762-4D55-8540-724A0BBDDB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55812">
              <a:off x="9595068" y="2753989"/>
              <a:ext cx="490538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⌒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AFFAB651-F121-4160-B18E-C5EC6443AA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61657" y="2833364"/>
              <a:ext cx="574675" cy="1008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0ECFB8A3-275A-4EAA-A2B1-5500402AFD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5694" y="2849239"/>
              <a:ext cx="15843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A94E10FF-B1CB-4A55-BDC5-2CFFF3D04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1657" y="3841426"/>
              <a:ext cx="15843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9503F47F-3E77-41A1-A4B1-2291783D2B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44394" y="2833364"/>
              <a:ext cx="574675" cy="1008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97B3CA37-4D43-4044-9080-533F42CE3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8856" y="3696964"/>
              <a:ext cx="372694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</a:rPr>
                <a:t>C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8">
              <a:extLst>
                <a:ext uri="{FF2B5EF4-FFF2-40B4-BE49-F238E27FC236}">
                  <a16:creationId xmlns:a16="http://schemas.microsoft.com/office/drawing/2014/main" id="{B3843697-D936-469D-8904-4E70916AA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1293" y="3696964"/>
              <a:ext cx="390328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</a:rPr>
                <a:t>D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 Box 19">
              <a:extLst>
                <a:ext uri="{FF2B5EF4-FFF2-40B4-BE49-F238E27FC236}">
                  <a16:creationId xmlns:a16="http://schemas.microsoft.com/office/drawing/2014/main" id="{E56CC5A4-370D-43A9-999F-D140B78C64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7644" y="2833364"/>
              <a:ext cx="327025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1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BC03E559-D0C6-449C-95A6-9D928925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3894" y="3154039"/>
              <a:ext cx="327025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4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A9A94E7B-B77B-40ED-AA42-D7641DE9B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3294" y="3001639"/>
              <a:ext cx="327025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3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22">
              <a:extLst>
                <a:ext uri="{FF2B5EF4-FFF2-40B4-BE49-F238E27FC236}">
                  <a16:creationId xmlns:a16="http://schemas.microsoft.com/office/drawing/2014/main" id="{890A4E35-7C9B-4859-A1BA-9D5EC112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0494" y="3382639"/>
              <a:ext cx="327025" cy="46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</a:rPr>
                <a:t>2</a:t>
              </a:r>
              <a:endPara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15">
              <a:extLst>
                <a:ext uri="{FF2B5EF4-FFF2-40B4-BE49-F238E27FC236}">
                  <a16:creationId xmlns:a16="http://schemas.microsoft.com/office/drawing/2014/main" id="{82666D3C-5531-47A8-B6B5-734F661A0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9456" y="2496814"/>
              <a:ext cx="355062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16">
              <a:extLst>
                <a:ext uri="{FF2B5EF4-FFF2-40B4-BE49-F238E27FC236}">
                  <a16:creationId xmlns:a16="http://schemas.microsoft.com/office/drawing/2014/main" id="{69D1A470-43A4-45AE-8611-278F2ECBF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1756" y="2452364"/>
              <a:ext cx="355062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</a:rPr>
                <a:t>B</a:t>
              </a:r>
              <a:endPara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id="{7D81FD35-A44A-4414-9D04-288F651CE4B0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8897727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 Box 4">
            <a:extLst>
              <a:ext uri="{FF2B5EF4-FFF2-40B4-BE49-F238E27FC236}">
                <a16:creationId xmlns:a16="http://schemas.microsoft.com/office/drawing/2014/main" id="{BE4A908B-F426-4CA0-990C-36497BB7C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99" y="966084"/>
            <a:ext cx="9136063" cy="64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已知 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AB∥CD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 ∠1=30°, ∠2=90°,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则∠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3=</a:t>
            </a:r>
            <a:r>
              <a:rPr lang="en-US" altLang="zh-CN" sz="2800" u="sng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°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313822B3-10C6-4055-A2E1-4095512CC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933" y="1981996"/>
            <a:ext cx="11123699" cy="137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,若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AE∥CD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, ∠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EBF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=135°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BFD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=60°,∠</a:t>
            </a:r>
            <a:r>
              <a:rPr lang="zh-CN" altLang="en-US" sz="2800" i="1">
                <a:latin typeface="Times New Roman" panose="02020603050405020304" pitchFamily="18" charset="0"/>
                <a:ea typeface="黑体" panose="02010609060101010101" pitchFamily="49" charset="-122"/>
              </a:rPr>
              <a:t>D=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) 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   A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75°     B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45°      C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30°     D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15°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7FE8D012-6557-4910-B73F-FC1B8E2A7C25}"/>
              </a:ext>
            </a:extLst>
          </p:cNvPr>
          <p:cNvGrpSpPr/>
          <p:nvPr/>
        </p:nvGrpSpPr>
        <p:grpSpPr>
          <a:xfrm>
            <a:off x="1686801" y="3499587"/>
            <a:ext cx="3095625" cy="2447925"/>
            <a:chOff x="2282826" y="1560514"/>
            <a:chExt cx="3095625" cy="2447925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CD1D5549-8855-4A63-ABAF-33610287D6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282826" y="1560514"/>
              <a:ext cx="3095625" cy="244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8">
              <a:extLst>
                <a:ext uri="{FF2B5EF4-FFF2-40B4-BE49-F238E27FC236}">
                  <a16:creationId xmlns:a16="http://schemas.microsoft.com/office/drawing/2014/main" id="{63E77362-8951-49F2-9B28-D4B831FD3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5201" y="3413125"/>
              <a:ext cx="1871663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</a:rPr>
                <a:t>图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2516C95-6C71-47D9-B890-CCA2E4B4DEB5}"/>
              </a:ext>
            </a:extLst>
          </p:cNvPr>
          <p:cNvGrpSpPr/>
          <p:nvPr/>
        </p:nvGrpSpPr>
        <p:grpSpPr>
          <a:xfrm>
            <a:off x="6384032" y="3463403"/>
            <a:ext cx="3814763" cy="2408452"/>
            <a:chOff x="6384032" y="3463403"/>
            <a:chExt cx="3814763" cy="2408452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DFDD399F-EC74-46C8-A172-5553C83CF6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84032" y="3463403"/>
              <a:ext cx="3814763" cy="230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9">
              <a:extLst>
                <a:ext uri="{FF2B5EF4-FFF2-40B4-BE49-F238E27FC236}">
                  <a16:creationId xmlns:a16="http://schemas.microsoft.com/office/drawing/2014/main" id="{7FEC89DE-186B-4BE9-B354-6FBAA50284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3986" y="5418767"/>
              <a:ext cx="965200" cy="45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45" tIns="41473" rIns="82945" bIns="41473">
              <a:spAutoFit/>
            </a:bodyPr>
            <a:lstStyle>
              <a:lvl1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828675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图</a:t>
              </a:r>
              <a:r>
                <a: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</p:grpSp>
      <p:sp>
        <p:nvSpPr>
          <p:cNvPr id="8" name="Text Box 33">
            <a:extLst>
              <a:ext uri="{FF2B5EF4-FFF2-40B4-BE49-F238E27FC236}">
                <a16:creationId xmlns:a16="http://schemas.microsoft.com/office/drawing/2014/main" id="{DE65D002-FA89-4E7A-A17E-42EDEB6DF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2892" y="1091134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8081F"/>
                </a:solidFill>
                <a:latin typeface="Times New Roman" panose="02020603050405020304" pitchFamily="18" charset="0"/>
              </a:rPr>
              <a:t>6</a:t>
            </a:r>
            <a:r>
              <a:rPr lang="en-US" altLang="zh-CN" sz="2800" b="1">
                <a:solidFill>
                  <a:srgbClr val="F8081F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9" name="Text Box 34">
            <a:extLst>
              <a:ext uri="{FF2B5EF4-FFF2-40B4-BE49-F238E27FC236}">
                <a16:creationId xmlns:a16="http://schemas.microsoft.com/office/drawing/2014/main" id="{ACC22D7C-56FF-46AD-AEC0-8A68D5885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5186" y="2136246"/>
            <a:ext cx="444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3338D65-56DD-444D-8340-087001615A9D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007483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86A5614A-5423-482E-A0F5-23964B838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91" y="970124"/>
            <a:ext cx="11569756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5.如图，直线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AB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CD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EF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相交于点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O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OG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平分∠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COF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1=30°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2=45°,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求∠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3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的度数．</a:t>
            </a:r>
            <a:endParaRPr lang="en-US" altLang="zh-CN" sz="2800">
              <a:solidFill>
                <a:srgbClr val="000000"/>
              </a:solidFill>
              <a:latin typeface="Times New Roman" pitchFamily="18" charset="0"/>
              <a:ea typeface="黑体" panose="02010609060101010101" pitchFamily="49" charset="-122"/>
              <a:sym typeface="Times New Roman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62DA03EF-DD32-4F1A-83D5-B23A59652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152" y="2248587"/>
            <a:ext cx="3549551" cy="3002108"/>
          </a:xfrm>
          <a:prstGeom prst="rect">
            <a:avLst/>
          </a:prstGeom>
        </p:spPr>
      </p:pic>
      <mc:AlternateContent>
        <mc:Choice Requires="a14">
          <p:sp>
            <p:nvSpPr>
              <p:cNvPr id="20" name="矩形 17">
                <a:extLst>
                  <a:ext uri="{FF2B5EF4-FFF2-40B4-BE49-F238E27FC236}">
                    <a16:creationId xmlns:a16="http://schemas.microsoft.com/office/drawing/2014/main" id="{885A3EB0-3EDD-4397-A12D-B22CB7762840}"/>
                  </a:ext>
                </a:extLst>
              </p:cNvPr>
              <p:cNvSpPr/>
              <p:nvPr/>
            </p:nvSpPr>
            <p:spPr>
              <a:xfrm>
                <a:off x="980322" y="2420888"/>
                <a:ext cx="6096000" cy="388510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解：∵∠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1=30°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，∠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2=45°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∴∠EOD=180°-∠1-∠2=105°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∴∠COF=∠EOD=105°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又∵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OG</a:t>
                </a: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平分∠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COF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∴∠</a:t>
                </a:r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3=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zh-CN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zh-CN" sz="2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r>
                  <a:rPr lang="en-US" altLang="zh-CN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∠COF=52.5°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885A3EB0-3EDD-4397-A12D-B22CB77628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322" y="2420888"/>
                <a:ext cx="6096000" cy="3885103"/>
              </a:xfrm>
              <a:prstGeom prst="rect">
                <a:avLst/>
              </a:prstGeom>
              <a:blipFill>
                <a:blip r:embed="rId3"/>
                <a:stretch>
                  <a:fillRect l="-2100" r="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矩形 18">
            <a:extLst>
              <a:ext uri="{FF2B5EF4-FFF2-40B4-BE49-F238E27FC236}">
                <a16:creationId xmlns:a16="http://schemas.microsoft.com/office/drawing/2014/main" id="{C572AAF9-A151-4C8E-A650-0DE9503B9A69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481995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0E2F568B-82BE-413F-BDA1-6E6DE49B7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1080605"/>
            <a:ext cx="11501610" cy="94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6.如图，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分别在同一直线上，∠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1=∠2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C=∠F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，求证：∠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A=∠D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E4761F6-DC87-41F4-A2EC-175707AAFC82}"/>
              </a:ext>
            </a:extLst>
          </p:cNvPr>
          <p:cNvSpPr/>
          <p:nvPr/>
        </p:nvSpPr>
        <p:spPr>
          <a:xfrm>
            <a:off x="767408" y="227687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证明：∵∠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1=∠2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2=∠3</a:t>
            </a:r>
            <a:endParaRPr lang="zh-CN" altLang="en-US" sz="240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1=∠3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BF∥CE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（同位角相等，两直线平行</a:t>
            </a: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4=∠C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（两直线平行，同位角相等）</a:t>
            </a: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C=∠F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4=∠F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DF∥AC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（内错角相等，两直线平行）</a:t>
            </a:r>
          </a:p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A=∠D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（两直线平行，内错角相等）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3B07152F-5619-4FBD-AC47-51890F279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168" y="2026135"/>
            <a:ext cx="3391247" cy="2072429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2B90C636-C91D-40B0-B2F2-F8E858A75624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42000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AAABB29B-95DE-4C6D-84F8-7481584AB308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BD75639-B910-4F7A-9489-BCD25D40F93A}"/>
              </a:ext>
            </a:extLst>
          </p:cNvPr>
          <p:cNvGrpSpPr/>
          <p:nvPr/>
        </p:nvGrpSpPr>
        <p:grpSpPr>
          <a:xfrm>
            <a:off x="219830" y="955769"/>
            <a:ext cx="3922712" cy="601023"/>
            <a:chOff x="219830" y="955769"/>
            <a:chExt cx="3922712" cy="601023"/>
          </a:xfrm>
        </p:grpSpPr>
        <p:sp>
          <p:nvSpPr>
            <p:cNvPr id="32" name="MH_Entry_1">
              <a:extLst>
                <a:ext uri="{FF2B5EF4-FFF2-40B4-BE49-F238E27FC236}">
                  <a16:creationId xmlns:a16="http://schemas.microsoft.com/office/drawing/2014/main" id="{B577A02A-387B-4BA6-B4EE-73EEAD7A97C1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对顶角与邻补角</a:t>
              </a:r>
            </a:p>
          </p:txBody>
        </p:sp>
        <p:sp>
          <p:nvSpPr>
            <p:cNvPr id="33" name="MH_Number_1">
              <a:extLst>
                <a:ext uri="{FF2B5EF4-FFF2-40B4-BE49-F238E27FC236}">
                  <a16:creationId xmlns:a16="http://schemas.microsoft.com/office/drawing/2014/main" id="{B20B5042-CBB7-4A69-929F-1B9B205A1EB0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1</a:t>
              </a:r>
              <a:endParaRPr lang="zh-CN" altLang="en-US" sz="3200" kern="0">
                <a:solidFill>
                  <a:srgbClr val="FFFFFF"/>
                </a:solidFill>
                <a:ea typeface="幼圆" charset="-122"/>
              </a:endParaRP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0BC4CAFB-A7CB-4B0A-9D90-B58F867FC8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934" y="1694018"/>
            <a:ext cx="9805457" cy="497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09448"/>
      </p:ext>
    </p:extLst>
  </p:cSld>
  <p:clrMapOvr>
    <a:masterClrMapping/>
  </p:clrMapOvr>
  <p:transition spd="slow">
    <p:fade/>
  </p:transition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id="{8F75270C-6B3C-4A65-991B-E784E61D418D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7DB3B53-84CF-4AFB-99AF-94363B0F8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id="{1876CF2E-DF31-4228-ABE8-2E9231B9E590}"/>
              </a:ext>
            </a:extLst>
          </p:cNvPr>
          <p:cNvSpPr/>
          <p:nvPr/>
        </p:nvSpPr>
        <p:spPr>
          <a:xfrm rot="20111512">
            <a:off x="2789238" y="2054225"/>
            <a:ext cx="403225" cy="674688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id="{B87A6B1A-650B-4D29-A633-DDDB7D4B0717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id="{3E5A8450-A6D6-489A-8847-4841410D2FB2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id="{570E4B8A-2BCE-4246-9FB5-1418DF4E55BD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id="{CC4E56BB-F633-4B66-8930-366A49F7ED12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id="{A89AE51A-EE24-4523-821D-913D296F6833}"/>
              </a:ext>
            </a:extLst>
          </p:cNvPr>
          <p:cNvSpPr/>
          <p:nvPr/>
        </p:nvSpPr>
        <p:spPr>
          <a:xfrm rot="17258952">
            <a:off x="8686800" y="1843088"/>
            <a:ext cx="396875" cy="428625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id="{EA29D1D8-7135-4784-A1F2-FE4C63298200}"/>
              </a:ext>
            </a:extLst>
          </p:cNvPr>
          <p:cNvSpPr/>
          <p:nvPr/>
        </p:nvSpPr>
        <p:spPr>
          <a:xfrm rot="20111512">
            <a:off x="9009063" y="3497263"/>
            <a:ext cx="417512" cy="406400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1455400" y="11518900"/>
            <a:ext cx="292100" cy="4572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78CA8277-684A-4163-BAEE-CCF7520DA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47" y="3203751"/>
            <a:ext cx="11529664" cy="52322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垂线的性质</a:t>
            </a:r>
            <a:r>
              <a:rPr kumimoji="1" lang="en-US" altLang="zh-CN" sz="2800" b="1">
                <a:latin typeface="Times New Roman" panose="02020603050405020304" pitchFamily="18" charset="0"/>
              </a:rPr>
              <a:t>1</a:t>
            </a:r>
            <a:r>
              <a:rPr kumimoji="1" lang="zh-CN" altLang="en-US" sz="2800" b="1">
                <a:latin typeface="Times New Roman" panose="02020603050405020304" pitchFamily="18" charset="0"/>
              </a:rPr>
              <a:t>：过一点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有且只有</a:t>
            </a:r>
            <a:r>
              <a:rPr kumimoji="1" lang="zh-CN" altLang="en-US" sz="2800" b="1">
                <a:latin typeface="Times New Roman" panose="02020603050405020304" pitchFamily="18" charset="0"/>
              </a:rPr>
              <a:t>一条直线与已知直线垂直。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74846B2-6AA3-4550-827B-F561EEFCE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371" y="1746035"/>
            <a:ext cx="1168836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kumimoji="1" lang="zh-CN" altLang="en-US" sz="2800" b="1">
                <a:latin typeface="Times New Roman" panose="02020603050405020304" pitchFamily="18" charset="0"/>
              </a:rPr>
              <a:t>垂直：当两条直线相交所成的四个角中，有一个角是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直角</a:t>
            </a:r>
            <a:r>
              <a:rPr kumimoji="1" lang="zh-CN" altLang="en-US" sz="2800" b="1">
                <a:latin typeface="Times New Roman" panose="02020603050405020304" pitchFamily="18" charset="0"/>
              </a:rPr>
              <a:t>时，就说这两条直线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互相垂直</a:t>
            </a:r>
            <a:r>
              <a:rPr kumimoji="1" lang="zh-CN" altLang="en-US" sz="2800" b="1">
                <a:latin typeface="Times New Roman" panose="02020603050405020304" pitchFamily="18" charset="0"/>
              </a:rPr>
              <a:t>；其中一条直线叫做另一条直线的</a:t>
            </a:r>
            <a:r>
              <a:rPr kumimoji="1"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垂线</a:t>
            </a:r>
            <a:r>
              <a:rPr kumimoji="1" lang="zh-CN" altLang="en-US" sz="2800" b="1">
                <a:latin typeface="Times New Roman" panose="02020603050405020304" pitchFamily="18" charset="0"/>
              </a:rPr>
              <a:t>，它们的交点叫做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垂足</a:t>
            </a:r>
            <a:r>
              <a:rPr kumimoji="1" lang="zh-CN" altLang="en-US" sz="2800" b="1">
                <a:latin typeface="Times New Roman" panose="02020603050405020304" pitchFamily="18" charset="0"/>
              </a:rPr>
              <a:t>。</a:t>
            </a:r>
            <a:endParaRPr kumimoji="1" lang="en-US" altLang="zh-CN" sz="2800" b="1">
              <a:latin typeface="Times New Roman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垂线的定义及性质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2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pic>
        <p:nvPicPr>
          <p:cNvPr id="12" name="Picture 5">
            <a:extLst>
              <a:ext uri="{FF2B5EF4-FFF2-40B4-BE49-F238E27FC236}">
                <a16:creationId xmlns:a16="http://schemas.microsoft.com/office/drawing/2014/main" id="{373E53CE-DD70-4A04-8C16-6A5A087C8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0296" y="4222605"/>
            <a:ext cx="3795336" cy="255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35">
            <a:extLst>
              <a:ext uri="{FF2B5EF4-FFF2-40B4-BE49-F238E27FC236}">
                <a16:creationId xmlns:a16="http://schemas.microsoft.com/office/drawing/2014/main" id="{E1C66608-148C-44A6-8DDF-EED18C06C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5013" y="3897652"/>
            <a:ext cx="9606987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连接直线外一点与直线上各点的所有线段中，垂线段最短。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简单说成：</a:t>
            </a:r>
            <a:r>
              <a:rPr lang="zh-CN" altLang="en-US" sz="2800" b="1">
                <a:solidFill>
                  <a:srgbClr val="FF0000"/>
                </a:solidFill>
              </a:rPr>
              <a:t>垂线段最短。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548E239-4448-4CB1-9A9C-113BEBDE8B8C}"/>
              </a:ext>
            </a:extLst>
          </p:cNvPr>
          <p:cNvSpPr/>
          <p:nvPr/>
        </p:nvSpPr>
        <p:spPr>
          <a:xfrm>
            <a:off x="276368" y="3897652"/>
            <a:ext cx="2308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垂线的性质</a:t>
            </a:r>
            <a:r>
              <a:rPr kumimoji="1" lang="en-US" altLang="zh-CN" sz="2800" b="1">
                <a:latin typeface="Times New Roman" panose="02020603050405020304" pitchFamily="18" charset="0"/>
              </a:rPr>
              <a:t>2:</a:t>
            </a:r>
            <a:endParaRPr kumimoji="1" lang="zh-CN" altLang="en-US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85520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点到直线的距离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3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15" name="Text Box 2">
            <a:extLst>
              <a:ext uri="{FF2B5EF4-FFF2-40B4-BE49-F238E27FC236}">
                <a16:creationId xmlns:a16="http://schemas.microsoft.com/office/drawing/2014/main" id="{1AD69153-D137-4E6E-AAB4-AE6AE4B0E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179" y="2438447"/>
            <a:ext cx="10094341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800" b="1"/>
              <a:t>直线外一点到这条直线的垂线段的</a:t>
            </a:r>
            <a:r>
              <a:rPr lang="zh-CN" altLang="en-US" sz="2800" b="1">
                <a:solidFill>
                  <a:srgbClr val="FF0000"/>
                </a:solidFill>
              </a:rPr>
              <a:t>长度</a:t>
            </a:r>
            <a:r>
              <a:rPr lang="zh-CN" altLang="en-US" sz="2800" b="1"/>
              <a:t>，叫做点到直线的距离。</a:t>
            </a:r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6C82490E-85A2-4F4C-993E-D5F454EFCB61}"/>
              </a:ext>
            </a:extLst>
          </p:cNvPr>
          <p:cNvSpPr txBox="1">
            <a:spLocks noChangeArrowheads="1"/>
          </p:cNvSpPr>
          <p:nvPr/>
        </p:nvSpPr>
        <p:spPr>
          <a:xfrm>
            <a:off x="165369" y="1747360"/>
            <a:ext cx="3467100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/>
            </a:lvl1pPr>
          </a:lstStyle>
          <a:p>
            <a:r>
              <a:rPr lang="zh-CN" altLang="en-US"/>
              <a:t>点到直线的距离：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A692ADE-FF67-481D-8C0F-73ED292F4EDE}"/>
              </a:ext>
            </a:extLst>
          </p:cNvPr>
          <p:cNvGrpSpPr/>
          <p:nvPr/>
        </p:nvGrpSpPr>
        <p:grpSpPr>
          <a:xfrm>
            <a:off x="8760296" y="3129534"/>
            <a:ext cx="2943040" cy="2509837"/>
            <a:chOff x="8884145" y="2276872"/>
            <a:chExt cx="2943040" cy="2509837"/>
          </a:xfrm>
        </p:grpSpPr>
        <p:sp>
          <p:nvSpPr>
            <p:cNvPr id="18" name="Line 9">
              <a:extLst>
                <a:ext uri="{FF2B5EF4-FFF2-40B4-BE49-F238E27FC236}">
                  <a16:creationId xmlns:a16="http://schemas.microsoft.com/office/drawing/2014/main" id="{B67A9477-8D9F-41B2-825C-2AEF81C036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22621" y="2570559"/>
              <a:ext cx="0" cy="15843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4">
              <a:extLst>
                <a:ext uri="{FF2B5EF4-FFF2-40B4-BE49-F238E27FC236}">
                  <a16:creationId xmlns:a16="http://schemas.microsoft.com/office/drawing/2014/main" id="{3D299892-71A7-48C7-BC79-F61AEB0F8B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84145" y="4154884"/>
              <a:ext cx="25923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AD1117CE-0881-4B88-939B-6D8F91225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670" y="2499122"/>
              <a:ext cx="142875" cy="142875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rgbClr val="FF33CC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1" name="Text Box 6">
              <a:extLst>
                <a:ext uri="{FF2B5EF4-FFF2-40B4-BE49-F238E27FC236}">
                  <a16:creationId xmlns:a16="http://schemas.microsoft.com/office/drawing/2014/main" id="{005666DC-955B-4E0B-8C65-BC1208D2A5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12808" y="2276872"/>
              <a:ext cx="436562" cy="57943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P</a:t>
              </a:r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56B971B3-F468-4A9D-9881-78C7960F6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0797" y="3850877"/>
              <a:ext cx="306388" cy="57943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l</a:t>
              </a:r>
            </a:p>
          </p:txBody>
        </p:sp>
        <p:sp>
          <p:nvSpPr>
            <p:cNvPr id="23" name="Oval 8">
              <a:extLst>
                <a:ext uri="{FF2B5EF4-FFF2-40B4-BE49-F238E27FC236}">
                  <a16:creationId xmlns:a16="http://schemas.microsoft.com/office/drawing/2014/main" id="{A412F765-1A49-487E-8808-AC94AFBE6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670" y="4069159"/>
              <a:ext cx="142875" cy="142875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rgbClr val="3399FF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4" name="Text Box 10">
              <a:extLst>
                <a:ext uri="{FF2B5EF4-FFF2-40B4-BE49-F238E27FC236}">
                  <a16:creationId xmlns:a16="http://schemas.microsoft.com/office/drawing/2014/main" id="{D56FA575-DC88-47DA-99D6-F62C5876E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79508" y="4207272"/>
              <a:ext cx="460375" cy="57943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320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</a:rPr>
                <a:t>A</a:t>
              </a: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5035BE9C-0AE0-4A6A-A502-E8BB9419CF80}"/>
                </a:ext>
              </a:extLst>
            </p:cNvPr>
            <p:cNvSpPr/>
            <p:nvPr/>
          </p:nvSpPr>
          <p:spPr>
            <a:xfrm>
              <a:off x="10146160" y="4009074"/>
              <a:ext cx="126304" cy="140006"/>
            </a:xfrm>
            <a:custGeom>
              <a:gdLst>
                <a:gd name="connsiteX0" fmla="*/ 0 w 219075"/>
                <a:gd name="connsiteY0" fmla="*/ 0 h 180975"/>
                <a:gd name="connsiteX1" fmla="*/ 200025 w 219075"/>
                <a:gd name="connsiteY1" fmla="*/ 0 h 180975"/>
                <a:gd name="connsiteX2" fmla="*/ 200025 w 219075"/>
                <a:gd name="connsiteY2" fmla="*/ 180975 h 180975"/>
                <a:gd name="connsiteX3" fmla="*/ 219075 w 219075"/>
                <a:gd name="connsiteY3" fmla="*/ 180975 h 1809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180975">
                  <a:moveTo>
                    <a:pt x="0" y="0"/>
                  </a:moveTo>
                  <a:lnTo>
                    <a:pt x="200025" y="0"/>
                  </a:lnTo>
                  <a:lnTo>
                    <a:pt x="200025" y="180975"/>
                  </a:lnTo>
                  <a:lnTo>
                    <a:pt x="219075" y="180975"/>
                  </a:ln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26" name="Picture 21">
            <a:extLst>
              <a:ext uri="{FF2B5EF4-FFF2-40B4-BE49-F238E27FC236}">
                <a16:creationId xmlns:a16="http://schemas.microsoft.com/office/drawing/2014/main" id="{E25E2990-BE09-4E13-A975-D8425D5CA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05768" y="3565120"/>
            <a:ext cx="3023581" cy="22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5">
            <a:extLst>
              <a:ext uri="{FF2B5EF4-FFF2-40B4-BE49-F238E27FC236}">
                <a16:creationId xmlns:a16="http://schemas.microsoft.com/office/drawing/2014/main" id="{E65BC910-497C-4D19-AD2B-90045673BF98}"/>
              </a:ext>
            </a:extLst>
          </p:cNvPr>
          <p:cNvSpPr txBox="1">
            <a:spLocks noChangeArrowheads="1"/>
          </p:cNvSpPr>
          <p:nvPr/>
        </p:nvSpPr>
        <p:spPr>
          <a:xfrm>
            <a:off x="720790" y="3937664"/>
            <a:ext cx="3190820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/>
            </a:lvl1pPr>
          </a:lstStyle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典型图形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双垂直</a:t>
            </a:r>
          </a:p>
        </p:txBody>
      </p:sp>
    </p:spTree>
    <p:extLst>
      <p:ext uri="{BB962C8B-B14F-4D97-AF65-F5344CB8AC3E}">
        <p14:creationId xmlns:p14="http://schemas.microsoft.com/office/powerpoint/2010/main" val="309431998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三线八角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4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8F8DC4DF-0894-40B6-95A2-421F1D5253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927" y="1844824"/>
            <a:ext cx="11339543" cy="4480948"/>
          </a:xfrm>
          <a:prstGeom prst="rect">
            <a:avLst/>
          </a:prstGeom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46E19B12-00CB-42F5-ACFA-A048C7BAA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332" y="1882122"/>
            <a:ext cx="1550448" cy="158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69851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平行公理及推论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5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8" name="Text Box 23">
            <a:extLst>
              <a:ext uri="{FF2B5EF4-FFF2-40B4-BE49-F238E27FC236}">
                <a16:creationId xmlns:a16="http://schemas.microsoft.com/office/drawing/2014/main" id="{CBBEDBFE-C6E4-48FD-B68B-BAD5CC78D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64" y="1568664"/>
            <a:ext cx="835342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平行线的定义：</a:t>
            </a:r>
          </a:p>
          <a:p>
            <a:pPr eaLnBrk="1" hangingPunct="1">
              <a:spcBef>
                <a:spcPct val="50000"/>
              </a:spcBef>
            </a:pPr>
            <a:endParaRPr lang="en-US" altLang="zh-CN" sz="4000" b="1">
              <a:latin typeface="+mn-ea"/>
              <a:ea typeface="+mn-ea"/>
            </a:endParaRP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AF7132BF-4F84-46B6-8E77-E203F26E0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50977" y="2162048"/>
            <a:ext cx="111300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       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在</a:t>
            </a: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同一平面内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，</a:t>
            </a: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不相交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的两条直线叫做平行线。</a:t>
            </a:r>
            <a:endParaRPr lang="en-US" altLang="zh-CN" sz="3200" b="1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0C1EBC83-CB20-4F2E-8570-CC9B076EA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50977" y="2813993"/>
            <a:ext cx="1219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000" b="1">
                <a:solidFill>
                  <a:srgbClr val="FF0000"/>
                </a:solidFill>
                <a:latin typeface="+mn-ea"/>
                <a:ea typeface="+mn-ea"/>
              </a:rPr>
              <a:t>   </a:t>
            </a: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※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在同一平面内的两条直线的位置关系有</a:t>
            </a:r>
            <a:r>
              <a:rPr lang="zh-CN" altLang="en-US" sz="3200" b="1" u="sng">
                <a:solidFill>
                  <a:srgbClr val="FF0000"/>
                </a:solidFill>
                <a:latin typeface="+mn-ea"/>
                <a:ea typeface="+mn-ea"/>
              </a:rPr>
              <a:t>相交或平行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两种。</a:t>
            </a:r>
          </a:p>
        </p:txBody>
      </p:sp>
      <p:sp>
        <p:nvSpPr>
          <p:cNvPr id="17" name="Text Box 48">
            <a:extLst>
              <a:ext uri="{FF2B5EF4-FFF2-40B4-BE49-F238E27FC236}">
                <a16:creationId xmlns:a16="http://schemas.microsoft.com/office/drawing/2014/main" id="{B7807569-9C18-41F2-90A7-4D6F9C973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64" y="3589049"/>
            <a:ext cx="119401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※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平行公理：经过直线</a:t>
            </a: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外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一点，</a:t>
            </a: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有且只有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一条直线与这条直线平行。</a:t>
            </a:r>
            <a:endParaRPr lang="en-US" altLang="zh-CN" sz="3200" b="1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8" name="Text Box 55">
            <a:extLst>
              <a:ext uri="{FF2B5EF4-FFF2-40B4-BE49-F238E27FC236}">
                <a16:creationId xmlns:a16="http://schemas.microsoft.com/office/drawing/2014/main" id="{A0DB93BE-A35F-4637-AE27-2B0E7CEE9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67" y="4240994"/>
            <a:ext cx="1193703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spcBef>
                <a:spcPct val="50000"/>
              </a:spcBef>
              <a:defRPr sz="32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defRPr>
            </a:lvl1pPr>
            <a:lvl2pPr marL="742950" indent="-285750" eaLnBrk="0" hangingPunct="0">
              <a:defRPr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隶书" panose="02010509060101010101" pitchFamily="49" charset="-122"/>
              </a:defRPr>
            </a:lvl9pPr>
          </a:lstStyle>
          <a:p>
            <a:r>
              <a:rPr lang="en-US" altLang="zh-CN"/>
              <a:t>※</a:t>
            </a:r>
            <a:r>
              <a:rPr lang="zh-CN" altLang="en-US"/>
              <a:t>平行公理的推论：如果两条直线都与第三条直线平行，那么这两条直线也互相平行。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746446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平行线的判定方法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6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19" name="TextBox 17">
            <a:extLst>
              <a:ext uri="{FF2B5EF4-FFF2-40B4-BE49-F238E27FC236}">
                <a16:creationId xmlns:a16="http://schemas.microsoft.com/office/drawing/2014/main" id="{136E2626-C025-4537-82B6-A20C4FA9BC47}"/>
              </a:ext>
            </a:extLst>
          </p:cNvPr>
          <p:cNvSpPr txBox="1"/>
          <p:nvPr/>
        </p:nvSpPr>
        <p:spPr>
          <a:xfrm>
            <a:off x="126344" y="1713026"/>
            <a:ext cx="11874311" cy="1322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判定方法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两条直线被第三条直线所截，如果同位角相等，那么这两条直线平行。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428BE1E-5DC0-4EF4-9765-56B9E87B137B}"/>
              </a:ext>
            </a:extLst>
          </p:cNvPr>
          <p:cNvSpPr txBox="1"/>
          <p:nvPr/>
        </p:nvSpPr>
        <p:spPr>
          <a:xfrm>
            <a:off x="3377952" y="2374136"/>
            <a:ext cx="6318448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</a:rPr>
              <a:t>简单说成：同位角相等，两直线平行。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083F3F0E-185D-4200-92FF-AB1617A8ACCC}"/>
              </a:ext>
            </a:extLst>
          </p:cNvPr>
          <p:cNvSpPr txBox="1"/>
          <p:nvPr/>
        </p:nvSpPr>
        <p:spPr>
          <a:xfrm>
            <a:off x="126344" y="3035247"/>
            <a:ext cx="11874311" cy="132222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判定方法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两条直线被第三条直线所截，如果内错角相等，那么这两条直线平行。</a:t>
            </a:r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id="{83B4378B-5AE1-4728-A132-ABE391C17AC7}"/>
              </a:ext>
            </a:extLst>
          </p:cNvPr>
          <p:cNvSpPr txBox="1"/>
          <p:nvPr/>
        </p:nvSpPr>
        <p:spPr>
          <a:xfrm>
            <a:off x="3377952" y="3696357"/>
            <a:ext cx="6318448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</a:rPr>
              <a:t>简单说成：内错角相等，两直线平行。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AE764372-F146-4E93-969B-E6CDAC1A9698}"/>
              </a:ext>
            </a:extLst>
          </p:cNvPr>
          <p:cNvSpPr txBox="1"/>
          <p:nvPr/>
        </p:nvSpPr>
        <p:spPr>
          <a:xfrm>
            <a:off x="3359696" y="4957933"/>
            <a:ext cx="6668632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</a:rPr>
              <a:t>简单说成：同旁内角互补，两直线平行。</a:t>
            </a: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8D889860-B5E8-4FDA-81B5-380C2ED6AD74}"/>
              </a:ext>
            </a:extLst>
          </p:cNvPr>
          <p:cNvSpPr txBox="1"/>
          <p:nvPr/>
        </p:nvSpPr>
        <p:spPr>
          <a:xfrm>
            <a:off x="122807" y="4293572"/>
            <a:ext cx="11874311" cy="1322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判定方法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32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两条直线被第三条直线所截，如果同旁内角互补，那么这两条直线平行。</a:t>
            </a:r>
          </a:p>
        </p:txBody>
      </p:sp>
    </p:spTree>
    <p:extLst>
      <p:ext uri="{BB962C8B-B14F-4D97-AF65-F5344CB8AC3E}">
        <p14:creationId xmlns:p14="http://schemas.microsoft.com/office/powerpoint/2010/main" val="412153966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AE6109B-C72C-4769-A5F3-A23AB3BC3847}"/>
              </a:ext>
            </a:extLst>
          </p:cNvPr>
          <p:cNvSpPr/>
          <p:nvPr/>
        </p:nvSpPr>
        <p:spPr>
          <a:xfrm>
            <a:off x="4742359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知识梳理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A788970-70B7-4265-9346-0D6790D26BAB}"/>
              </a:ext>
            </a:extLst>
          </p:cNvPr>
          <p:cNvGrpSpPr/>
          <p:nvPr/>
        </p:nvGrpSpPr>
        <p:grpSpPr>
          <a:xfrm>
            <a:off x="157064" y="955769"/>
            <a:ext cx="3922712" cy="601023"/>
            <a:chOff x="219830" y="955769"/>
            <a:chExt cx="3922712" cy="601023"/>
          </a:xfrm>
        </p:grpSpPr>
        <p:sp>
          <p:nvSpPr>
            <p:cNvPr id="10" name="MH_Entry_1">
              <a:extLst>
                <a:ext uri="{FF2B5EF4-FFF2-40B4-BE49-F238E27FC236}">
                  <a16:creationId xmlns:a16="http://schemas.microsoft.com/office/drawing/2014/main" id="{352FF680-B97A-4147-8970-6E155F283A7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5400" y="961725"/>
              <a:ext cx="3447142" cy="595067"/>
            </a:xfrm>
            <a:custGeom>
              <a:gdLst>
                <a:gd name="connsiteX0" fmla="*/ 0 w 3954840"/>
                <a:gd name="connsiteY0" fmla="*/ 0 h 557348"/>
                <a:gd name="connsiteX1" fmla="*/ 3835506 w 3954840"/>
                <a:gd name="connsiteY1" fmla="*/ 0 h 557348"/>
                <a:gd name="connsiteX2" fmla="*/ 3954840 w 3954840"/>
                <a:gd name="connsiteY2" fmla="*/ 92893 h 557348"/>
                <a:gd name="connsiteX3" fmla="*/ 3954840 w 3954840"/>
                <a:gd name="connsiteY3" fmla="*/ 464455 h 557348"/>
                <a:gd name="connsiteX4" fmla="*/ 3835506 w 3954840"/>
                <a:gd name="connsiteY4" fmla="*/ 557348 h 557348"/>
                <a:gd name="connsiteX5" fmla="*/ 0 w 3954840"/>
                <a:gd name="connsiteY5" fmla="*/ 557348 h 557348"/>
                <a:gd name="connsiteX6" fmla="*/ 45938 w 3954840"/>
                <a:gd name="connsiteY6" fmla="*/ 532414 h 557348"/>
                <a:gd name="connsiteX7" fmla="*/ 180850 w 3954840"/>
                <a:gd name="connsiteY7" fmla="*/ 278674 h 557348"/>
                <a:gd name="connsiteX8" fmla="*/ 45938 w 3954840"/>
                <a:gd name="connsiteY8" fmla="*/ 24934 h 5573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54840" h="557348">
                  <a:moveTo>
                    <a:pt x="0" y="0"/>
                  </a:moveTo>
                  <a:lnTo>
                    <a:pt x="3835506" y="0"/>
                  </a:lnTo>
                  <a:cubicBezTo>
                    <a:pt x="3901412" y="0"/>
                    <a:pt x="3954840" y="41590"/>
                    <a:pt x="3954840" y="92893"/>
                  </a:cubicBezTo>
                  <a:lnTo>
                    <a:pt x="3954840" y="464455"/>
                  </a:lnTo>
                  <a:cubicBezTo>
                    <a:pt x="3954840" y="515758"/>
                    <a:pt x="3901412" y="557348"/>
                    <a:pt x="3835506" y="557348"/>
                  </a:cubicBezTo>
                  <a:lnTo>
                    <a:pt x="0" y="557348"/>
                  </a:lnTo>
                  <a:lnTo>
                    <a:pt x="45938" y="532414"/>
                  </a:lnTo>
                  <a:cubicBezTo>
                    <a:pt x="127334" y="477424"/>
                    <a:pt x="180850" y="384299"/>
                    <a:pt x="180850" y="278674"/>
                  </a:cubicBezTo>
                  <a:cubicBezTo>
                    <a:pt x="180850" y="173050"/>
                    <a:pt x="127334" y="79925"/>
                    <a:pt x="45938" y="24934"/>
                  </a:cubicBezTo>
                  <a:close/>
                </a:path>
              </a:pathLst>
            </a:cu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180000" tIns="36000" rIns="36000" bIns="36000" anchor="ctr">
              <a:normAutofit/>
            </a:bodyPr>
            <a:lstStyle/>
            <a:p>
              <a:pPr algn="ctr"/>
              <a:r>
                <a:rPr lang="zh-CN" altLang="en-US"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平行线的判定方法</a:t>
              </a:r>
            </a:p>
          </p:txBody>
        </p:sp>
        <p:sp>
          <p:nvSpPr>
            <p:cNvPr id="11" name="MH_Number_1">
              <a:extLst>
                <a:ext uri="{FF2B5EF4-FFF2-40B4-BE49-F238E27FC236}">
                  <a16:creationId xmlns:a16="http://schemas.microsoft.com/office/drawing/2014/main" id="{03B519CA-AB2D-48C1-9CFD-B3CF5270E85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19830" y="955769"/>
              <a:ext cx="563726" cy="563725"/>
            </a:xfrm>
            <a:prstGeom prst="ellipse">
              <a:avLst/>
            </a:prstGeom>
            <a:solidFill>
              <a:srgbClr val="4DB4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anchor="ctr"/>
            <a:lstStyle/>
            <a:p>
              <a:pPr algn="ctr"/>
              <a:r>
                <a:rPr lang="en-US" altLang="zh-CN" sz="3200" kern="0">
                  <a:solidFill>
                    <a:srgbClr val="FFFFFF"/>
                  </a:solidFill>
                  <a:ea typeface="幼圆"/>
                </a:rPr>
                <a:t>7</a:t>
              </a:r>
              <a:endParaRPr lang="zh-CN" altLang="en-US" sz="3200" kern="0">
                <a:solidFill>
                  <a:srgbClr val="FFFFFF"/>
                </a:solidFill>
                <a:ea typeface="幼圆"/>
              </a:endParaRPr>
            </a:p>
          </p:txBody>
        </p:sp>
      </p:grpSp>
      <p:sp>
        <p:nvSpPr>
          <p:cNvPr id="15" name="TextBox 17">
            <a:extLst>
              <a:ext uri="{FF2B5EF4-FFF2-40B4-BE49-F238E27FC236}">
                <a16:creationId xmlns:a16="http://schemas.microsoft.com/office/drawing/2014/main" id="{9860CD10-BA5C-4EAD-B0B6-59FAC8179317}"/>
              </a:ext>
            </a:extLst>
          </p:cNvPr>
          <p:cNvSpPr txBox="1"/>
          <p:nvPr/>
        </p:nvSpPr>
        <p:spPr>
          <a:xfrm>
            <a:off x="602596" y="1796134"/>
            <a:ext cx="11874311" cy="755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性质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两直线平行，同位角相等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.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110DAB8C-273E-471E-91AE-C41F63A1526A}"/>
              </a:ext>
            </a:extLst>
          </p:cNvPr>
          <p:cNvSpPr txBox="1"/>
          <p:nvPr/>
        </p:nvSpPr>
        <p:spPr>
          <a:xfrm>
            <a:off x="602596" y="2756901"/>
            <a:ext cx="7573252" cy="755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性质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两直线平行，内错角相等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.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F1D58068-9149-4507-9AEA-DFC5A5F2D025}"/>
              </a:ext>
            </a:extLst>
          </p:cNvPr>
          <p:cNvSpPr txBox="1"/>
          <p:nvPr/>
        </p:nvSpPr>
        <p:spPr>
          <a:xfrm>
            <a:off x="602596" y="3650562"/>
            <a:ext cx="7573252" cy="755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性质</a:t>
            </a:r>
            <a:r>
              <a:rPr lang="en-US" altLang="zh-CN" sz="3200" b="1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两直线平行，同旁内角互补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</a:rPr>
              <a:t>.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9408145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10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11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12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13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14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15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16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17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18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19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20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21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22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23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24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25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26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27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28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29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30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31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32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33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34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35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36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37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38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39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40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41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42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43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44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45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46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47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48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49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50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51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NUMBER"/>
</p:tagLst>
</file>

<file path=ppt/tags/tag52.xml><?xml version="1.0" encoding="utf-8"?>
<p:tagLst xmlns:p="http://schemas.openxmlformats.org/presentationml/2006/main">
  <p:tag name="ID" val="547138"/>
  <p:tag name="MH" val="20200429112737"/>
  <p:tag name="MH_LIBRARY" val="CONTENTS"/>
  <p:tag name="MH_ORDER" val="1"/>
  <p:tag name="MH_TYPE" val="ENTRY"/>
</p:tagLst>
</file>

<file path=ppt/tags/tag53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  <p:tag name="MH_CONTENTSID" val="257"/>
  <p:tag name="MH_SECTIONID" val="476,477,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7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ags/tag8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NUMBER"/>
</p:tagLst>
</file>

<file path=ppt/tags/tag9.xml><?xml version="1.0" encoding="utf-8"?>
<p:tagLst xmlns:p="http://schemas.openxmlformats.org/presentationml/2006/main">
  <p:tag name="ID" val="547131"/>
  <p:tag name="MH" val="20200429122306"/>
  <p:tag name="MH_LIBRARY" val="CONTENTS"/>
  <p:tag name="MH_ORDER" val="1"/>
  <p:tag name="MH_TYPE" val="ENTRY"/>
</p:tagLst>
</file>

<file path=ppt/theme/theme1.xml><?xml version="1.0" encoding="utf-8"?>
<a:theme xmlns:r="http://schemas.openxmlformats.org/officeDocument/2006/relationships"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微尘数学课件模板1" id="{FC94A10E-B2E7-498F-AFEA-C04B845ECCAC}" vid="{93C3368C-503D-48BD-BDD1-197097450269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蓝色扁平清新通用</Template>
  <Company/>
  <PresentationFormat>宽屏</PresentationFormat>
  <Paragraphs>331</Paragraphs>
  <Slides>30</Slides>
  <Notes>4</Notes>
  <TotalTime>204</TotalTime>
  <HiddenSlides>0</HiddenSlides>
  <MMClips>0</MMClips>
  <ScaleCrop>0</ScaleCrop>
  <HeadingPairs>
    <vt:vector baseType="variant" size="6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47">
      <vt:lpstr>Arial</vt:lpstr>
      <vt:lpstr>微软雅黑</vt:lpstr>
      <vt:lpstr>等线 Light</vt:lpstr>
      <vt:lpstr>等线</vt:lpstr>
      <vt:lpstr>宋体</vt:lpstr>
      <vt:lpstr>Calibri</vt:lpstr>
      <vt:lpstr>华文琥珀</vt:lpstr>
      <vt:lpstr>华文行楷</vt:lpstr>
      <vt:lpstr>黑体</vt:lpstr>
      <vt:lpstr>幼圆</vt:lpstr>
      <vt:lpstr>Times New Roman</vt:lpstr>
      <vt:lpstr>华文中宋</vt:lpstr>
      <vt:lpstr>隶书</vt:lpstr>
      <vt:lpstr>方正姚体</vt:lpstr>
      <vt:lpstr>华文细黑</vt:lpstr>
      <vt:lpstr>Bahnschrift SemiBold</vt:lpstr>
      <vt:lpstr>2_Office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幻灯片 1</dc:title>
  <dc:creator>Administrator</dc:creator>
  <cp:lastModifiedBy>Administrator</cp:lastModifiedBy>
  <cp:revision>134</cp:revision>
  <dcterms:created xsi:type="dcterms:W3CDTF">2015-07-09T08:14:18Z</dcterms:created>
  <dcterms:modified xsi:type="dcterms:W3CDTF">2021-04-15T01:12:23Z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2052-10.1.0.7400</vt:lpwstr>
  </property>
  <property fmtid="{D5CDD505-2E9C-101B-9397-08002B2CF9AE}" pid="3" name="KSORubyTemplateID">
    <vt:lpwstr>2</vt:lpwstr>
  </property>
</Properties>
</file>